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8"/>
  </p:notesMasterIdLst>
  <p:sldIdLst>
    <p:sldId id="291" r:id="rId2"/>
    <p:sldId id="295" r:id="rId3"/>
    <p:sldId id="329" r:id="rId4"/>
    <p:sldId id="287" r:id="rId5"/>
    <p:sldId id="293" r:id="rId6"/>
    <p:sldId id="294" r:id="rId7"/>
    <p:sldId id="296" r:id="rId8"/>
    <p:sldId id="297" r:id="rId9"/>
    <p:sldId id="298" r:id="rId10"/>
    <p:sldId id="258" r:id="rId11"/>
    <p:sldId id="259" r:id="rId12"/>
    <p:sldId id="299" r:id="rId13"/>
    <p:sldId id="322" r:id="rId14"/>
    <p:sldId id="323" r:id="rId15"/>
    <p:sldId id="324" r:id="rId16"/>
    <p:sldId id="325" r:id="rId17"/>
    <p:sldId id="326" r:id="rId18"/>
    <p:sldId id="327" r:id="rId19"/>
    <p:sldId id="328" r:id="rId20"/>
    <p:sldId id="300" r:id="rId21"/>
    <p:sldId id="264" r:id="rId22"/>
    <p:sldId id="265" r:id="rId23"/>
    <p:sldId id="330" r:id="rId24"/>
    <p:sldId id="331" r:id="rId25"/>
    <p:sldId id="274" r:id="rId26"/>
    <p:sldId id="270" r:id="rId27"/>
    <p:sldId id="271" r:id="rId28"/>
    <p:sldId id="269" r:id="rId29"/>
    <p:sldId id="284" r:id="rId30"/>
    <p:sldId id="285" r:id="rId31"/>
    <p:sldId id="286" r:id="rId32"/>
    <p:sldId id="310" r:id="rId33"/>
    <p:sldId id="275" r:id="rId34"/>
    <p:sldId id="312" r:id="rId35"/>
    <p:sldId id="315" r:id="rId36"/>
    <p:sldId id="316" r:id="rId37"/>
    <p:sldId id="317" r:id="rId38"/>
    <p:sldId id="318" r:id="rId39"/>
    <p:sldId id="319" r:id="rId40"/>
    <p:sldId id="320" r:id="rId41"/>
    <p:sldId id="313" r:id="rId42"/>
    <p:sldId id="283" r:id="rId43"/>
    <p:sldId id="301" r:id="rId44"/>
    <p:sldId id="332" r:id="rId45"/>
    <p:sldId id="280" r:id="rId46"/>
    <p:sldId id="314" r:id="rId47"/>
  </p:sldIdLst>
  <p:sldSz cx="9144000" cy="6858000" type="screen4x3"/>
  <p:notesSz cx="6858000" cy="9144000"/>
  <p:custDataLst>
    <p:tags r:id="rId4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CC66FF"/>
    <a:srgbClr val="6600CC"/>
    <a:srgbClr val="FF33CC"/>
    <a:srgbClr val="FF0066"/>
    <a:srgbClr val="6600FF"/>
    <a:srgbClr val="0099FF"/>
    <a:srgbClr val="33CC33"/>
    <a:srgbClr val="C7CC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73" autoAdjust="0"/>
    <p:restoredTop sz="94132" autoAdjust="0"/>
  </p:normalViewPr>
  <p:slideViewPr>
    <p:cSldViewPr snapToGrid="0" snapToObjects="1">
      <p:cViewPr>
        <p:scale>
          <a:sx n="94" d="100"/>
          <a:sy n="94" d="100"/>
        </p:scale>
        <p:origin x="-1416" y="-72"/>
      </p:cViewPr>
      <p:guideLst>
        <p:guide orient="horz" pos="2160"/>
        <p:guide pos="2880"/>
      </p:guideLst>
    </p:cSldViewPr>
  </p:slideViewPr>
  <p:outlineViewPr>
    <p:cViewPr>
      <p:scale>
        <a:sx n="33" d="100"/>
        <a:sy n="33" d="100"/>
      </p:scale>
      <p:origin x="0" y="1448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C:\Users\martima\Documents\WaterLeadersGraph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Affliation</a:t>
            </a:r>
            <a:r>
              <a:rPr lang="en-US" baseline="0"/>
              <a:t> of 2014 Water Leader Class Participants</a:t>
            </a:r>
            <a:endParaRPr lang="en-US"/>
          </a:p>
        </c:rich>
      </c:tx>
      <c:layout/>
      <c:overlay val="0"/>
      <c:spPr>
        <a:noFill/>
        <a:ln>
          <a:noFill/>
        </a:ln>
        <a:effectLst/>
      </c:spPr>
    </c:title>
    <c:autoTitleDeleted val="0"/>
    <c:plotArea>
      <c:layout/>
      <c:pieChart>
        <c:varyColors val="1"/>
        <c:ser>
          <c:idx val="0"/>
          <c:order val="0"/>
          <c:dPt>
            <c:idx val="0"/>
            <c:bubble3D val="0"/>
            <c:spPr>
              <a:solidFill>
                <a:srgbClr val="FF3300"/>
              </a:solidFill>
              <a:ln w="19050">
                <a:solidFill>
                  <a:schemeClr val="lt1"/>
                </a:solidFill>
              </a:ln>
              <a:effectLst/>
            </c:spPr>
          </c:dPt>
          <c:dPt>
            <c:idx val="1"/>
            <c:bubble3D val="0"/>
            <c:spPr>
              <a:solidFill>
                <a:srgbClr val="FF9900"/>
              </a:solidFill>
              <a:ln w="19050">
                <a:solidFill>
                  <a:schemeClr val="lt1"/>
                </a:solidFill>
              </a:ln>
              <a:effectLst/>
            </c:spPr>
          </c:dPt>
          <c:dPt>
            <c:idx val="2"/>
            <c:bubble3D val="0"/>
            <c:spPr>
              <a:solidFill>
                <a:srgbClr val="C7CC00"/>
              </a:solidFill>
              <a:ln w="19050">
                <a:solidFill>
                  <a:schemeClr val="lt1"/>
                </a:solidFill>
              </a:ln>
              <a:effectLst/>
            </c:spPr>
          </c:dPt>
          <c:dPt>
            <c:idx val="3"/>
            <c:bubble3D val="0"/>
            <c:spPr>
              <a:solidFill>
                <a:srgbClr val="33CC33"/>
              </a:solidFill>
              <a:ln w="19050">
                <a:solidFill>
                  <a:schemeClr val="lt1"/>
                </a:solidFill>
              </a:ln>
              <a:effectLst/>
            </c:spPr>
          </c:dPt>
          <c:dPt>
            <c:idx val="4"/>
            <c:bubble3D val="0"/>
            <c:spPr>
              <a:solidFill>
                <a:srgbClr val="0099FF"/>
              </a:solidFill>
              <a:ln w="19050">
                <a:solidFill>
                  <a:schemeClr val="lt1"/>
                </a:solidFill>
              </a:ln>
              <a:effectLst/>
            </c:spPr>
          </c:dPt>
          <c:dPt>
            <c:idx val="5"/>
            <c:bubble3D val="0"/>
            <c:spPr>
              <a:solidFill>
                <a:srgbClr val="CC66FF"/>
              </a:solidFill>
              <a:ln w="19050">
                <a:solidFill>
                  <a:schemeClr val="lt1"/>
                </a:solidFill>
              </a:ln>
              <a:effectLst/>
            </c:spPr>
          </c:dPt>
          <c:dPt>
            <c:idx val="6"/>
            <c:bubble3D val="0"/>
            <c:spPr>
              <a:solidFill>
                <a:srgbClr val="6600CC"/>
              </a:solidFill>
              <a:ln w="19050">
                <a:solidFill>
                  <a:schemeClr val="lt1"/>
                </a:solidFill>
              </a:ln>
              <a:effectLst/>
            </c:spPr>
          </c:dPt>
          <c:dPt>
            <c:idx val="7"/>
            <c:bubble3D val="0"/>
            <c:spPr>
              <a:solidFill>
                <a:srgbClr val="CC3300"/>
              </a:solidFill>
              <a:ln w="19050">
                <a:solidFill>
                  <a:schemeClr val="lt1"/>
                </a:solidFill>
              </a:ln>
              <a:effectLst/>
            </c:spPr>
          </c:dPt>
          <c:cat>
            <c:strRef>
              <c:f>Sheet1!$A$1:$A$8</c:f>
              <c:strCache>
                <c:ptCount val="8"/>
                <c:pt idx="0">
                  <c:v>State Agency</c:v>
                </c:pt>
                <c:pt idx="1">
                  <c:v>Federal Agency</c:v>
                </c:pt>
                <c:pt idx="2">
                  <c:v>Legal</c:v>
                </c:pt>
                <c:pt idx="3">
                  <c:v>Agriculture</c:v>
                </c:pt>
                <c:pt idx="4">
                  <c:v>Private Sector Consultant</c:v>
                </c:pt>
                <c:pt idx="5">
                  <c:v>Non-Profit</c:v>
                </c:pt>
                <c:pt idx="6">
                  <c:v>Local Water Agency</c:v>
                </c:pt>
                <c:pt idx="7">
                  <c:v>Legislature</c:v>
                </c:pt>
              </c:strCache>
            </c:strRef>
          </c:cat>
          <c:val>
            <c:numRef>
              <c:f>Sheet1!$B$1:$B$8</c:f>
              <c:numCache>
                <c:formatCode>General</c:formatCode>
                <c:ptCount val="8"/>
                <c:pt idx="0">
                  <c:v>4</c:v>
                </c:pt>
                <c:pt idx="1">
                  <c:v>1</c:v>
                </c:pt>
                <c:pt idx="2">
                  <c:v>2</c:v>
                </c:pt>
                <c:pt idx="3">
                  <c:v>1</c:v>
                </c:pt>
                <c:pt idx="4">
                  <c:v>5</c:v>
                </c:pt>
                <c:pt idx="5">
                  <c:v>4</c:v>
                </c:pt>
                <c:pt idx="6">
                  <c:v>2</c:v>
                </c:pt>
                <c:pt idx="7">
                  <c:v>1</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D074A3-4D54-44DF-A6FA-684B74AEAC8B}" type="datetimeFigureOut">
              <a:rPr lang="en-US" smtClean="0"/>
              <a:t>11/25/2014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2C9E5B-FB65-44DE-99DA-1280A6A70A30}" type="slidenum">
              <a:rPr lang="en-US" smtClean="0"/>
              <a:t>‹#›</a:t>
            </a:fld>
            <a:endParaRPr lang="en-US"/>
          </a:p>
        </p:txBody>
      </p:sp>
    </p:spTree>
    <p:extLst>
      <p:ext uri="{BB962C8B-B14F-4D97-AF65-F5344CB8AC3E}">
        <p14:creationId xmlns:p14="http://schemas.microsoft.com/office/powerpoint/2010/main" val="4076747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 participants </a:t>
            </a:r>
          </a:p>
          <a:p>
            <a:r>
              <a:rPr lang="en-US" dirty="0" smtClean="0"/>
              <a:t>Diverse professional experience</a:t>
            </a:r>
          </a:p>
          <a:p>
            <a:endParaRPr lang="en-US" dirty="0"/>
          </a:p>
        </p:txBody>
      </p:sp>
      <p:sp>
        <p:nvSpPr>
          <p:cNvPr id="4" name="Slide Number Placeholder 3"/>
          <p:cNvSpPr>
            <a:spLocks noGrp="1"/>
          </p:cNvSpPr>
          <p:nvPr>
            <p:ph type="sldNum" sz="quarter" idx="10"/>
          </p:nvPr>
        </p:nvSpPr>
        <p:spPr/>
        <p:txBody>
          <a:bodyPr/>
          <a:lstStyle/>
          <a:p>
            <a:fld id="{712C9E5B-FB65-44DE-99DA-1280A6A70A30}" type="slidenum">
              <a:rPr lang="en-US" smtClean="0"/>
              <a:t>4</a:t>
            </a:fld>
            <a:endParaRPr lang="en-US"/>
          </a:p>
        </p:txBody>
      </p:sp>
    </p:spTree>
    <p:extLst>
      <p:ext uri="{BB962C8B-B14F-4D97-AF65-F5344CB8AC3E}">
        <p14:creationId xmlns:p14="http://schemas.microsoft.com/office/powerpoint/2010/main" val="4051637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smtClean="0"/>
              <a:t>And lastly, groundwater is facing increasing water demand pressures from: a growing state-wide population; a more highly variable climate; and changing agricultural patterns, such as an increase in permanent crops like almonds, or an expansion into former rangeland that is dependent on groundwater irrigation systems. </a:t>
            </a:r>
          </a:p>
        </p:txBody>
      </p:sp>
      <p:sp>
        <p:nvSpPr>
          <p:cNvPr id="4" name="Slide Number Placeholder 3"/>
          <p:cNvSpPr>
            <a:spLocks noGrp="1"/>
          </p:cNvSpPr>
          <p:nvPr>
            <p:ph type="sldNum" sz="quarter" idx="10"/>
          </p:nvPr>
        </p:nvSpPr>
        <p:spPr/>
        <p:txBody>
          <a:bodyPr/>
          <a:lstStyle/>
          <a:p>
            <a:fld id="{712C9E5B-FB65-44DE-99DA-1280A6A70A30}"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619087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Section 3.2</a:t>
            </a:r>
            <a:endParaRPr lang="en-US" dirty="0"/>
          </a:p>
        </p:txBody>
      </p:sp>
      <p:sp>
        <p:nvSpPr>
          <p:cNvPr id="4" name="Slide Number Placeholder 3"/>
          <p:cNvSpPr>
            <a:spLocks noGrp="1"/>
          </p:cNvSpPr>
          <p:nvPr>
            <p:ph type="sldNum" sz="quarter" idx="10"/>
          </p:nvPr>
        </p:nvSpPr>
        <p:spPr/>
        <p:txBody>
          <a:bodyPr/>
          <a:lstStyle/>
          <a:p>
            <a:fld id="{712C9E5B-FB65-44DE-99DA-1280A6A70A30}" type="slidenum">
              <a:rPr lang="en-US" smtClean="0"/>
              <a:t>21</a:t>
            </a:fld>
            <a:endParaRPr lang="en-US" dirty="0"/>
          </a:p>
        </p:txBody>
      </p:sp>
    </p:spTree>
    <p:extLst>
      <p:ext uri="{BB962C8B-B14F-4D97-AF65-F5344CB8AC3E}">
        <p14:creationId xmlns:p14="http://schemas.microsoft.com/office/powerpoint/2010/main" val="2427743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Section 3.2</a:t>
            </a:r>
          </a:p>
          <a:p>
            <a:endParaRPr lang="en-US" dirty="0" smtClean="0"/>
          </a:p>
          <a:p>
            <a:r>
              <a:rPr lang="en-US" dirty="0" smtClean="0"/>
              <a:t>Special Act District. Reversed</a:t>
            </a:r>
            <a:r>
              <a:rPr lang="en-US" baseline="0" dirty="0" smtClean="0"/>
              <a:t> overdraft through conjunctive use and recharge. Large data collection. Excellent public communication. Quantitative metrics for evaluating success. Fee authority to fund program.</a:t>
            </a:r>
            <a:endParaRPr lang="en-US" dirty="0"/>
          </a:p>
        </p:txBody>
      </p:sp>
      <p:sp>
        <p:nvSpPr>
          <p:cNvPr id="4" name="Slide Number Placeholder 3"/>
          <p:cNvSpPr>
            <a:spLocks noGrp="1"/>
          </p:cNvSpPr>
          <p:nvPr>
            <p:ph type="sldNum" sz="quarter" idx="10"/>
          </p:nvPr>
        </p:nvSpPr>
        <p:spPr/>
        <p:txBody>
          <a:bodyPr/>
          <a:lstStyle/>
          <a:p>
            <a:fld id="{D87223DC-A81B-4DC2-AEDA-09312D1F93BD}" type="slidenum">
              <a:rPr lang="en-US" smtClean="0"/>
              <a:t>22</a:t>
            </a:fld>
            <a:endParaRPr lang="en-US" dirty="0"/>
          </a:p>
        </p:txBody>
      </p:sp>
    </p:spTree>
    <p:extLst>
      <p:ext uri="{BB962C8B-B14F-4D97-AF65-F5344CB8AC3E}">
        <p14:creationId xmlns:p14="http://schemas.microsoft.com/office/powerpoint/2010/main" val="4149257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Section 3.2</a:t>
            </a:r>
          </a:p>
          <a:p>
            <a:endParaRPr lang="en-US" dirty="0"/>
          </a:p>
        </p:txBody>
      </p:sp>
      <p:sp>
        <p:nvSpPr>
          <p:cNvPr id="4" name="Slide Number Placeholder 3"/>
          <p:cNvSpPr>
            <a:spLocks noGrp="1"/>
          </p:cNvSpPr>
          <p:nvPr>
            <p:ph type="sldNum" sz="quarter" idx="10"/>
          </p:nvPr>
        </p:nvSpPr>
        <p:spPr/>
        <p:txBody>
          <a:bodyPr/>
          <a:lstStyle/>
          <a:p>
            <a:fld id="{712C9E5B-FB65-44DE-99DA-1280A6A70A30}" type="slidenum">
              <a:rPr lang="en-US" smtClean="0"/>
              <a:t>23</a:t>
            </a:fld>
            <a:endParaRPr lang="en-US" dirty="0"/>
          </a:p>
        </p:txBody>
      </p:sp>
    </p:spTree>
    <p:extLst>
      <p:ext uri="{BB962C8B-B14F-4D97-AF65-F5344CB8AC3E}">
        <p14:creationId xmlns:p14="http://schemas.microsoft.com/office/powerpoint/2010/main" val="416378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2C9E5B-FB65-44DE-99DA-1280A6A70A30}" type="slidenum">
              <a:rPr lang="en-US" smtClean="0"/>
              <a:t>25</a:t>
            </a:fld>
            <a:endParaRPr lang="en-US"/>
          </a:p>
        </p:txBody>
      </p:sp>
    </p:spTree>
    <p:extLst>
      <p:ext uri="{BB962C8B-B14F-4D97-AF65-F5344CB8AC3E}">
        <p14:creationId xmlns:p14="http://schemas.microsoft.com/office/powerpoint/2010/main" val="2025871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Section 5</a:t>
            </a:r>
            <a:endParaRPr lang="en-US" dirty="0"/>
          </a:p>
        </p:txBody>
      </p:sp>
      <p:sp>
        <p:nvSpPr>
          <p:cNvPr id="4" name="Slide Number Placeholder 3"/>
          <p:cNvSpPr>
            <a:spLocks noGrp="1"/>
          </p:cNvSpPr>
          <p:nvPr>
            <p:ph type="sldNum" sz="quarter" idx="10"/>
          </p:nvPr>
        </p:nvSpPr>
        <p:spPr/>
        <p:txBody>
          <a:bodyPr/>
          <a:lstStyle/>
          <a:p>
            <a:fld id="{712C9E5B-FB65-44DE-99DA-1280A6A70A30}" type="slidenum">
              <a:rPr lang="en-US" smtClean="0"/>
              <a:t>33</a:t>
            </a:fld>
            <a:endParaRPr lang="en-US"/>
          </a:p>
        </p:txBody>
      </p:sp>
    </p:spTree>
    <p:extLst>
      <p:ext uri="{BB962C8B-B14F-4D97-AF65-F5344CB8AC3E}">
        <p14:creationId xmlns:p14="http://schemas.microsoft.com/office/powerpoint/2010/main" val="71500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2C9E5B-FB65-44DE-99DA-1280A6A70A30}" type="slidenum">
              <a:rPr lang="en-US" smtClean="0"/>
              <a:t>35</a:t>
            </a:fld>
            <a:endParaRPr lang="en-US"/>
          </a:p>
        </p:txBody>
      </p:sp>
    </p:spTree>
    <p:extLst>
      <p:ext uri="{BB962C8B-B14F-4D97-AF65-F5344CB8AC3E}">
        <p14:creationId xmlns:p14="http://schemas.microsoft.com/office/powerpoint/2010/main" val="2676807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2C9E5B-FB65-44DE-99DA-1280A6A70A30}" type="slidenum">
              <a:rPr lang="en-US" smtClean="0"/>
              <a:t>36</a:t>
            </a:fld>
            <a:endParaRPr lang="en-US"/>
          </a:p>
        </p:txBody>
      </p:sp>
    </p:spTree>
    <p:extLst>
      <p:ext uri="{BB962C8B-B14F-4D97-AF65-F5344CB8AC3E}">
        <p14:creationId xmlns:p14="http://schemas.microsoft.com/office/powerpoint/2010/main" val="1762228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Based on the requirements of the SGMA, it is reasonable to assume that the data listed below will be collected. </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There is a lack of high-quality data for:</a:t>
            </a:r>
          </a:p>
          <a:p>
            <a:pPr lvl="1"/>
            <a:r>
              <a:rPr lang="en-US" sz="1200" kern="1200" dirty="0" smtClean="0">
                <a:solidFill>
                  <a:schemeClr val="tx1"/>
                </a:solidFill>
                <a:effectLst/>
                <a:latin typeface="+mn-lt"/>
                <a:ea typeface="+mn-ea"/>
                <a:cs typeface="+mn-cs"/>
              </a:rPr>
              <a:t>quantifying groundwater demand/use;</a:t>
            </a:r>
          </a:p>
          <a:p>
            <a:pPr lvl="1"/>
            <a:r>
              <a:rPr lang="en-US" sz="1200" kern="1200" dirty="0" smtClean="0">
                <a:solidFill>
                  <a:schemeClr val="tx1"/>
                </a:solidFill>
                <a:effectLst/>
                <a:latin typeface="+mn-lt"/>
                <a:ea typeface="+mn-ea"/>
                <a:cs typeface="+mn-cs"/>
              </a:rPr>
              <a:t>characterizing groundwater quality;</a:t>
            </a:r>
          </a:p>
          <a:p>
            <a:pPr lvl="1"/>
            <a:r>
              <a:rPr lang="en-US" sz="1200" kern="1200" dirty="0" smtClean="0">
                <a:solidFill>
                  <a:schemeClr val="tx1"/>
                </a:solidFill>
                <a:effectLst/>
                <a:latin typeface="+mn-lt"/>
                <a:ea typeface="+mn-ea"/>
                <a:cs typeface="+mn-cs"/>
              </a:rPr>
              <a:t>groundwater aquifer characterization: size, composition and recharge area delineation, water elevation, age of the water, and hydraulic parameters such as conductivity;</a:t>
            </a:r>
          </a:p>
          <a:p>
            <a:pPr lvl="1"/>
            <a:r>
              <a:rPr lang="en-US" sz="1200" kern="1200" dirty="0" smtClean="0">
                <a:solidFill>
                  <a:schemeClr val="tx1"/>
                </a:solidFill>
                <a:effectLst/>
                <a:latin typeface="+mn-lt"/>
                <a:ea typeface="+mn-ea"/>
                <a:cs typeface="+mn-cs"/>
              </a:rPr>
              <a:t>determining the location of wells, but with consideration of property rights; and</a:t>
            </a:r>
          </a:p>
          <a:p>
            <a:pPr lvl="1"/>
            <a:r>
              <a:rPr lang="en-US" sz="1200" kern="1200" dirty="0" smtClean="0">
                <a:solidFill>
                  <a:schemeClr val="tx1"/>
                </a:solidFill>
                <a:effectLst/>
                <a:latin typeface="+mn-lt"/>
                <a:ea typeface="+mn-ea"/>
                <a:cs typeface="+mn-cs"/>
              </a:rPr>
              <a:t>characterizing land surface compaction and subsidence on a regional scale.</a:t>
            </a:r>
          </a:p>
          <a:p>
            <a:pPr lvl="0"/>
            <a:r>
              <a:rPr lang="en-US" sz="1200" kern="1200" dirty="0" smtClean="0">
                <a:solidFill>
                  <a:schemeClr val="tx1"/>
                </a:solidFill>
                <a:effectLst/>
                <a:latin typeface="+mn-lt"/>
                <a:ea typeface="+mn-ea"/>
                <a:cs typeface="+mn-cs"/>
              </a:rPr>
              <a:t>There is a lack of understanding of:</a:t>
            </a:r>
          </a:p>
          <a:p>
            <a:pPr lvl="1"/>
            <a:r>
              <a:rPr lang="en-US" sz="1200" kern="1200" dirty="0" smtClean="0">
                <a:solidFill>
                  <a:schemeClr val="tx1"/>
                </a:solidFill>
                <a:effectLst/>
                <a:latin typeface="+mn-lt"/>
                <a:ea typeface="+mn-ea"/>
                <a:cs typeface="+mn-cs"/>
              </a:rPr>
              <a:t>what datasets currently exist;</a:t>
            </a:r>
          </a:p>
          <a:p>
            <a:pPr lvl="1"/>
            <a:r>
              <a:rPr lang="en-US" sz="1200" kern="1200" dirty="0" smtClean="0">
                <a:solidFill>
                  <a:schemeClr val="tx1"/>
                </a:solidFill>
                <a:effectLst/>
                <a:latin typeface="+mn-lt"/>
                <a:ea typeface="+mn-ea"/>
                <a:cs typeface="+mn-cs"/>
              </a:rPr>
              <a:t>how improved agricultural efficiency will affect recharge; and</a:t>
            </a:r>
          </a:p>
          <a:p>
            <a:pPr lvl="1"/>
            <a:r>
              <a:rPr lang="en-US" sz="1200" kern="1200" dirty="0" smtClean="0">
                <a:solidFill>
                  <a:schemeClr val="tx1"/>
                </a:solidFill>
                <a:effectLst/>
                <a:latin typeface="+mn-lt"/>
                <a:ea typeface="+mn-ea"/>
                <a:cs typeface="+mn-cs"/>
              </a:rPr>
              <a:t>how climate change will effect surface and groundwater quantity and timing of availability</a:t>
            </a:r>
          </a:p>
        </p:txBody>
      </p:sp>
      <p:sp>
        <p:nvSpPr>
          <p:cNvPr id="4" name="Slide Number Placeholder 3"/>
          <p:cNvSpPr>
            <a:spLocks noGrp="1"/>
          </p:cNvSpPr>
          <p:nvPr>
            <p:ph type="sldNum" sz="quarter" idx="10"/>
          </p:nvPr>
        </p:nvSpPr>
        <p:spPr/>
        <p:txBody>
          <a:bodyPr/>
          <a:lstStyle/>
          <a:p>
            <a:fld id="{712C9E5B-FB65-44DE-99DA-1280A6A70A30}" type="slidenum">
              <a:rPr lang="en-US" smtClean="0"/>
              <a:t>37</a:t>
            </a:fld>
            <a:endParaRPr lang="en-US"/>
          </a:p>
        </p:txBody>
      </p:sp>
    </p:spTree>
    <p:extLst>
      <p:ext uri="{BB962C8B-B14F-4D97-AF65-F5344CB8AC3E}">
        <p14:creationId xmlns:p14="http://schemas.microsoft.com/office/powerpoint/2010/main" val="3746394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Bullets</a:t>
            </a:r>
            <a:r>
              <a:rPr lang="en-US" baseline="0" dirty="0" smtClean="0"/>
              <a:t> 1 through 3</a:t>
            </a:r>
            <a:r>
              <a:rPr lang="en-US" dirty="0" smtClean="0"/>
              <a:t> were unlikely</a:t>
            </a:r>
            <a:r>
              <a:rPr lang="en-US" baseline="0" dirty="0" smtClean="0"/>
              <a:t> to</a:t>
            </a:r>
            <a:r>
              <a:rPr lang="en-US" dirty="0" smtClean="0"/>
              <a:t> be included in the legislation</a:t>
            </a:r>
            <a:r>
              <a:rPr lang="en-US" baseline="0" dirty="0" smtClean="0"/>
              <a:t> because the idea is for the GSAs to define the measures that will lead their basin to sustainable management.</a:t>
            </a:r>
          </a:p>
          <a:p>
            <a:endParaRPr lang="en-US" baseline="0" dirty="0" smtClean="0"/>
          </a:p>
          <a:p>
            <a:r>
              <a:rPr lang="en-US" baseline="0" dirty="0" smtClean="0"/>
              <a:t>GSAs will need to set themselves up to be poised and nimble to implement new ideas as they develop.</a:t>
            </a:r>
          </a:p>
          <a:p>
            <a:endParaRPr lang="en-US" baseline="0" dirty="0" smtClean="0"/>
          </a:p>
          <a:p>
            <a:r>
              <a:rPr lang="en-US" baseline="0" dirty="0" smtClean="0"/>
              <a:t>A streamlined basin adjudication process is the focus of one of the clean-up bills that we’ll discuss later in this presentation. </a:t>
            </a:r>
            <a:endParaRPr lang="en-US" dirty="0"/>
          </a:p>
        </p:txBody>
      </p:sp>
      <p:sp>
        <p:nvSpPr>
          <p:cNvPr id="4" name="Slide Number Placeholder 3"/>
          <p:cNvSpPr>
            <a:spLocks noGrp="1"/>
          </p:cNvSpPr>
          <p:nvPr>
            <p:ph type="sldNum" sz="quarter" idx="10"/>
          </p:nvPr>
        </p:nvSpPr>
        <p:spPr/>
        <p:txBody>
          <a:bodyPr/>
          <a:lstStyle/>
          <a:p>
            <a:fld id="{712C9E5B-FB65-44DE-99DA-1280A6A70A30}" type="slidenum">
              <a:rPr lang="en-US" smtClean="0"/>
              <a:t>38</a:t>
            </a:fld>
            <a:endParaRPr lang="en-US"/>
          </a:p>
        </p:txBody>
      </p:sp>
    </p:spTree>
    <p:extLst>
      <p:ext uri="{BB962C8B-B14F-4D97-AF65-F5344CB8AC3E}">
        <p14:creationId xmlns:p14="http://schemas.microsoft.com/office/powerpoint/2010/main" val="148153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Section 2</a:t>
            </a:r>
            <a:endParaRPr lang="en-US" dirty="0"/>
          </a:p>
        </p:txBody>
      </p:sp>
      <p:sp>
        <p:nvSpPr>
          <p:cNvPr id="4" name="Slide Number Placeholder 3"/>
          <p:cNvSpPr>
            <a:spLocks noGrp="1"/>
          </p:cNvSpPr>
          <p:nvPr>
            <p:ph type="sldNum" sz="quarter" idx="10"/>
          </p:nvPr>
        </p:nvSpPr>
        <p:spPr/>
        <p:txBody>
          <a:bodyPr/>
          <a:lstStyle/>
          <a:p>
            <a:fld id="{712C9E5B-FB65-44DE-99DA-1280A6A70A30}" type="slidenum">
              <a:rPr lang="en-US" smtClean="0"/>
              <a:t>10</a:t>
            </a:fld>
            <a:endParaRPr lang="en-US" dirty="0"/>
          </a:p>
        </p:txBody>
      </p:sp>
    </p:spTree>
    <p:extLst>
      <p:ext uri="{BB962C8B-B14F-4D97-AF65-F5344CB8AC3E}">
        <p14:creationId xmlns:p14="http://schemas.microsoft.com/office/powerpoint/2010/main" val="3260462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Apologize </a:t>
            </a:r>
            <a:r>
              <a:rPr lang="en-US" smtClean="0"/>
              <a:t>for severely</a:t>
            </a:r>
            <a:r>
              <a:rPr lang="en-US" baseline="0" smtClean="0"/>
              <a:t> </a:t>
            </a:r>
            <a:r>
              <a:rPr lang="en-US" dirty="0" smtClean="0"/>
              <a:t>breaking the rule of limiting text on slides!</a:t>
            </a:r>
            <a:endParaRPr lang="en-US" dirty="0"/>
          </a:p>
        </p:txBody>
      </p:sp>
      <p:sp>
        <p:nvSpPr>
          <p:cNvPr id="4" name="Slide Number Placeholder 3"/>
          <p:cNvSpPr>
            <a:spLocks noGrp="1"/>
          </p:cNvSpPr>
          <p:nvPr>
            <p:ph type="sldNum" sz="quarter" idx="10"/>
          </p:nvPr>
        </p:nvSpPr>
        <p:spPr/>
        <p:txBody>
          <a:bodyPr/>
          <a:lstStyle/>
          <a:p>
            <a:fld id="{712C9E5B-FB65-44DE-99DA-1280A6A70A30}" type="slidenum">
              <a:rPr lang="en-US" smtClean="0"/>
              <a:t>39</a:t>
            </a:fld>
            <a:endParaRPr lang="en-US"/>
          </a:p>
        </p:txBody>
      </p:sp>
    </p:spTree>
    <p:extLst>
      <p:ext uri="{BB962C8B-B14F-4D97-AF65-F5344CB8AC3E}">
        <p14:creationId xmlns:p14="http://schemas.microsoft.com/office/powerpoint/2010/main" val="4072995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There will be an initial “learning</a:t>
            </a:r>
            <a:r>
              <a:rPr lang="en-US" sz="1200" kern="1200" baseline="0" dirty="0" smtClean="0">
                <a:solidFill>
                  <a:schemeClr val="tx1"/>
                </a:solidFill>
                <a:effectLst/>
                <a:latin typeface="+mn-lt"/>
                <a:ea typeface="+mn-ea"/>
                <a:cs typeface="+mn-cs"/>
              </a:rPr>
              <a:t> curve” as GSAs form and start to develop their GSPs.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the GSP development process has a public outreach component, it will serve to educate the members of the public who choose to participate.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However,</a:t>
            </a:r>
            <a:r>
              <a:rPr lang="en-US" sz="1200" kern="1200" baseline="0" dirty="0" smtClean="0">
                <a:solidFill>
                  <a:schemeClr val="tx1"/>
                </a:solidFill>
                <a:effectLst/>
                <a:latin typeface="+mn-lt"/>
                <a:ea typeface="+mn-ea"/>
                <a:cs typeface="+mn-cs"/>
              </a:rPr>
              <a:t> a more focus effort is needed. Funding will be a challenge.</a:t>
            </a:r>
            <a:endParaRPr lang="en-US" dirty="0"/>
          </a:p>
        </p:txBody>
      </p:sp>
      <p:sp>
        <p:nvSpPr>
          <p:cNvPr id="4" name="Slide Number Placeholder 3"/>
          <p:cNvSpPr>
            <a:spLocks noGrp="1"/>
          </p:cNvSpPr>
          <p:nvPr>
            <p:ph type="sldNum" sz="quarter" idx="10"/>
          </p:nvPr>
        </p:nvSpPr>
        <p:spPr/>
        <p:txBody>
          <a:bodyPr/>
          <a:lstStyle/>
          <a:p>
            <a:fld id="{712C9E5B-FB65-44DE-99DA-1280A6A70A30}" type="slidenum">
              <a:rPr lang="en-US" smtClean="0"/>
              <a:t>40</a:t>
            </a:fld>
            <a:endParaRPr lang="en-US"/>
          </a:p>
        </p:txBody>
      </p:sp>
    </p:spTree>
    <p:extLst>
      <p:ext uri="{BB962C8B-B14F-4D97-AF65-F5344CB8AC3E}">
        <p14:creationId xmlns:p14="http://schemas.microsoft.com/office/powerpoint/2010/main" val="2616577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Section 2</a:t>
            </a:r>
            <a:endParaRPr lang="en-US" dirty="0"/>
          </a:p>
        </p:txBody>
      </p:sp>
      <p:sp>
        <p:nvSpPr>
          <p:cNvPr id="4" name="Slide Number Placeholder 3"/>
          <p:cNvSpPr>
            <a:spLocks noGrp="1"/>
          </p:cNvSpPr>
          <p:nvPr>
            <p:ph type="sldNum" sz="quarter" idx="10"/>
          </p:nvPr>
        </p:nvSpPr>
        <p:spPr/>
        <p:txBody>
          <a:bodyPr/>
          <a:lstStyle/>
          <a:p>
            <a:fld id="{712C9E5B-FB65-44DE-99DA-1280A6A70A30}" type="slidenum">
              <a:rPr lang="en-US" smtClean="0"/>
              <a:t>11</a:t>
            </a:fld>
            <a:endParaRPr lang="en-US" dirty="0"/>
          </a:p>
        </p:txBody>
      </p:sp>
    </p:spTree>
    <p:extLst>
      <p:ext uri="{BB962C8B-B14F-4D97-AF65-F5344CB8AC3E}">
        <p14:creationId xmlns:p14="http://schemas.microsoft.com/office/powerpoint/2010/main" val="3543714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Given the challenges</a:t>
            </a:r>
            <a:r>
              <a:rPr lang="en-US" baseline="0" dirty="0" smtClean="0"/>
              <a:t> that we’ve just heard about, e</a:t>
            </a:r>
            <a:r>
              <a:rPr lang="en-US" dirty="0" smtClean="0"/>
              <a:t>ffective</a:t>
            </a:r>
            <a:r>
              <a:rPr lang="en-US" baseline="0" dirty="0" smtClean="0"/>
              <a:t> groundwater management is complex and proposed solutions often run up against some obstacles. </a:t>
            </a:r>
          </a:p>
          <a:p>
            <a:pPr marL="171450" indent="-171450">
              <a:buFont typeface="Arial" charset="0"/>
              <a:buChar char="•"/>
            </a:pPr>
            <a:endParaRPr lang="en-US" baseline="0" dirty="0" smtClean="0"/>
          </a:p>
          <a:p>
            <a:pPr marL="171450" indent="-171450">
              <a:buFont typeface="Arial" charset="0"/>
              <a:buChar char="•"/>
            </a:pPr>
            <a:r>
              <a:rPr lang="en-US" baseline="0" dirty="0" smtClean="0"/>
              <a:t>As Elizabeth mentioned, we were all able to interview our mentors about their perspectives on groundwater management. Afterwards, we compiled all of the responses, and among other things, we ended up with a list of common barriers to effective groundwater management. Many of these barriers were mentioned by multiple mentors. </a:t>
            </a:r>
          </a:p>
          <a:p>
            <a:pPr marL="171450" indent="-171450">
              <a:buFont typeface="Arial" charset="0"/>
              <a:buChar char="•"/>
            </a:pPr>
            <a:endParaRPr lang="en-US" baseline="0" dirty="0" smtClean="0"/>
          </a:p>
          <a:p>
            <a:pPr marL="171450" indent="-171450">
              <a:buFont typeface="Arial" charset="0"/>
              <a:buChar char="•"/>
            </a:pPr>
            <a:r>
              <a:rPr lang="en-US" baseline="0" dirty="0" smtClean="0"/>
              <a:t>I should note that this list describes the barriers in place before the 2014 Sustainable Groundwater Management Act. </a:t>
            </a:r>
          </a:p>
        </p:txBody>
      </p:sp>
      <p:sp>
        <p:nvSpPr>
          <p:cNvPr id="4" name="Slide Number Placeholder 3"/>
          <p:cNvSpPr>
            <a:spLocks noGrp="1"/>
          </p:cNvSpPr>
          <p:nvPr>
            <p:ph type="sldNum" sz="quarter" idx="10"/>
          </p:nvPr>
        </p:nvSpPr>
        <p:spPr/>
        <p:txBody>
          <a:bodyPr/>
          <a:lstStyle/>
          <a:p>
            <a:fld id="{712C9E5B-FB65-44DE-99DA-1280A6A70A30}"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619087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smtClean="0"/>
              <a:t>The first barrier is funding for groundwater management programs, which has historically been dependent on voter-approved bonds or local tax revenue. Currently, it is uncommon to charge groundwater pumping fees or replenishment fees. Less than half of the groundwater management agencies that were created by special acts actually charge pumping fees. </a:t>
            </a:r>
          </a:p>
        </p:txBody>
      </p:sp>
      <p:sp>
        <p:nvSpPr>
          <p:cNvPr id="4" name="Slide Number Placeholder 3"/>
          <p:cNvSpPr>
            <a:spLocks noGrp="1"/>
          </p:cNvSpPr>
          <p:nvPr>
            <p:ph type="sldNum" sz="quarter" idx="10"/>
          </p:nvPr>
        </p:nvSpPr>
        <p:spPr/>
        <p:txBody>
          <a:bodyPr/>
          <a:lstStyle/>
          <a:p>
            <a:fld id="{712C9E5B-FB65-44DE-99DA-1280A6A70A30}"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619087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smtClean="0"/>
              <a:t>Data management and accessibility is a huge barrier due to the lack of data that is: comprehensive, state-side, high-quality and readily-available. 40 of the 126 high- and medium- priority basins identified under the 2014 Sustainable Groundwater Management Act, are not currently monitored under CASGEM.</a:t>
            </a:r>
          </a:p>
        </p:txBody>
      </p:sp>
      <p:sp>
        <p:nvSpPr>
          <p:cNvPr id="4" name="Slide Number Placeholder 3"/>
          <p:cNvSpPr>
            <a:spLocks noGrp="1"/>
          </p:cNvSpPr>
          <p:nvPr>
            <p:ph type="sldNum" sz="quarter" idx="10"/>
          </p:nvPr>
        </p:nvSpPr>
        <p:spPr/>
        <p:txBody>
          <a:bodyPr/>
          <a:lstStyle/>
          <a:p>
            <a:fld id="{712C9E5B-FB65-44DE-99DA-1280A6A70A30}"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619087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smtClean="0"/>
              <a:t>Prior to the 2014 Act, California was the only Western state without state-wide groundwater regulation. According to our mentors, many groundwater users are aware that their current pumping rates are unsustainable, but without incentive or regulation, a reduction in pumping is unlikely.  </a:t>
            </a:r>
          </a:p>
        </p:txBody>
      </p:sp>
      <p:sp>
        <p:nvSpPr>
          <p:cNvPr id="4" name="Slide Number Placeholder 3"/>
          <p:cNvSpPr>
            <a:spLocks noGrp="1"/>
          </p:cNvSpPr>
          <p:nvPr>
            <p:ph type="sldNum" sz="quarter" idx="10"/>
          </p:nvPr>
        </p:nvSpPr>
        <p:spPr/>
        <p:txBody>
          <a:bodyPr/>
          <a:lstStyle/>
          <a:p>
            <a:fld id="{712C9E5B-FB65-44DE-99DA-1280A6A70A30}"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619087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smtClean="0"/>
              <a:t>Another barrier is created by the nature of the California water system. Surface water and groundwater are both physically and operationally linked, so that the reliability of surface water affects the reliability of groundwater and visa versa. Historically, these surface water – groundwater interactions have not been acknowledged, and this has made it impossible to effectively manage groundwater. </a:t>
            </a:r>
          </a:p>
        </p:txBody>
      </p:sp>
      <p:sp>
        <p:nvSpPr>
          <p:cNvPr id="4" name="Slide Number Placeholder 3"/>
          <p:cNvSpPr>
            <a:spLocks noGrp="1"/>
          </p:cNvSpPr>
          <p:nvPr>
            <p:ph type="sldNum" sz="quarter" idx="10"/>
          </p:nvPr>
        </p:nvSpPr>
        <p:spPr/>
        <p:txBody>
          <a:bodyPr/>
          <a:lstStyle/>
          <a:p>
            <a:fld id="{712C9E5B-FB65-44DE-99DA-1280A6A70A30}"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619087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smtClean="0"/>
              <a:t>As you all are aware, there are many stakeholders in the CA groundwater game, each with different objectives and interests. These differences often present challenges to developing a basin-wide approach to groundwater management and can be exasperated by a lack of communication. Sometimes, there is also insufficient information, education, and outreach of basin characteristics, scope of groundwater use, and challenges facing different stakeholders. </a:t>
            </a:r>
          </a:p>
        </p:txBody>
      </p:sp>
      <p:sp>
        <p:nvSpPr>
          <p:cNvPr id="4" name="Slide Number Placeholder 3"/>
          <p:cNvSpPr>
            <a:spLocks noGrp="1"/>
          </p:cNvSpPr>
          <p:nvPr>
            <p:ph type="sldNum" sz="quarter" idx="10"/>
          </p:nvPr>
        </p:nvSpPr>
        <p:spPr/>
        <p:txBody>
          <a:bodyPr/>
          <a:lstStyle/>
          <a:p>
            <a:fld id="{712C9E5B-FB65-44DE-99DA-1280A6A70A30}"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619087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6C4912B-4E87-3942-BBF1-FBFD308A6F88}" type="datetimeFigureOut">
              <a:rPr lang="en-US" smtClean="0"/>
              <a:t>11/25/2014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5251EE-6BBE-E845-9995-694813763440}"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C4912B-4E87-3942-BBF1-FBFD308A6F88}" type="datetimeFigureOut">
              <a:rPr lang="en-US" smtClean="0"/>
              <a:t>11/25/2014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5251EE-6BBE-E845-9995-69481376344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C4912B-4E87-3942-BBF1-FBFD308A6F88}" type="datetimeFigureOut">
              <a:rPr lang="en-US" smtClean="0"/>
              <a:t>11/25/2014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5251EE-6BBE-E845-9995-69481376344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C4912B-4E87-3942-BBF1-FBFD308A6F88}" type="datetimeFigureOut">
              <a:rPr lang="en-US" smtClean="0"/>
              <a:t>11/25/2014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5251EE-6BBE-E845-9995-694813763440}"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C4912B-4E87-3942-BBF1-FBFD308A6F88}" type="datetimeFigureOut">
              <a:rPr lang="en-US" smtClean="0"/>
              <a:t>11/25/2014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5251EE-6BBE-E845-9995-694813763440}"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6C4912B-4E87-3942-BBF1-FBFD308A6F88}" type="datetimeFigureOut">
              <a:rPr lang="en-US" smtClean="0"/>
              <a:t>11/25/2014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5251EE-6BBE-E845-9995-69481376344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C4912B-4E87-3942-BBF1-FBFD308A6F88}" type="datetimeFigureOut">
              <a:rPr lang="en-US" smtClean="0"/>
              <a:t>11/25/2014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5251EE-6BBE-E845-9995-694813763440}"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C4912B-4E87-3942-BBF1-FBFD308A6F88}" type="datetimeFigureOut">
              <a:rPr lang="en-US" smtClean="0"/>
              <a:t>11/25/2014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5251EE-6BBE-E845-9995-694813763440}"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C4912B-4E87-3942-BBF1-FBFD308A6F88}" type="datetimeFigureOut">
              <a:rPr lang="en-US" smtClean="0"/>
              <a:t>11/25/2014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5251EE-6BBE-E845-9995-69481376344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C4912B-4E87-3942-BBF1-FBFD308A6F88}" type="datetimeFigureOut">
              <a:rPr lang="en-US" smtClean="0"/>
              <a:t>11/25/2014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5251EE-6BBE-E845-9995-694813763440}"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E6C4912B-4E87-3942-BBF1-FBFD308A6F88}" type="datetimeFigureOut">
              <a:rPr lang="en-US" smtClean="0"/>
              <a:t>11/25/2014</a:t>
            </a:fld>
            <a:endParaRPr lang="en-US"/>
          </a:p>
        </p:txBody>
      </p:sp>
      <p:sp>
        <p:nvSpPr>
          <p:cNvPr id="9" name="Slide Number Placeholder 8"/>
          <p:cNvSpPr>
            <a:spLocks noGrp="1"/>
          </p:cNvSpPr>
          <p:nvPr>
            <p:ph type="sldNum" sz="quarter" idx="11"/>
          </p:nvPr>
        </p:nvSpPr>
        <p:spPr/>
        <p:txBody>
          <a:bodyPr/>
          <a:lstStyle/>
          <a:p>
            <a:fld id="{2A5251EE-6BBE-E845-9995-694813763440}"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2A5251EE-6BBE-E845-9995-694813763440}"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E6C4912B-4E87-3942-BBF1-FBFD308A6F88}" type="datetimeFigureOut">
              <a:rPr lang="en-US" smtClean="0"/>
              <a:t>11/25/2014</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sgvmwd.org/"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26" y="274637"/>
            <a:ext cx="8249264" cy="2979839"/>
          </a:xfrm>
        </p:spPr>
        <p:txBody>
          <a:bodyPr/>
          <a:lstStyle/>
          <a:p>
            <a:pPr algn="ctr"/>
            <a:r>
              <a:rPr lang="en-US" dirty="0" smtClean="0"/>
              <a:t>Water Leaders Class Presentation</a:t>
            </a:r>
            <a:br>
              <a:rPr lang="en-US" dirty="0" smtClean="0"/>
            </a:br>
            <a:r>
              <a:rPr lang="en-US" dirty="0" smtClean="0"/>
              <a:t>2014</a:t>
            </a:r>
            <a:br>
              <a:rPr lang="en-US" dirty="0" smtClean="0"/>
            </a:b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849" y="3254476"/>
            <a:ext cx="8096241" cy="3303639"/>
          </a:xfrm>
          <a:prstGeom prst="rect">
            <a:avLst/>
          </a:prstGeom>
        </p:spPr>
      </p:pic>
    </p:spTree>
    <p:extLst>
      <p:ext uri="{BB962C8B-B14F-4D97-AF65-F5344CB8AC3E}">
        <p14:creationId xmlns:p14="http://schemas.microsoft.com/office/powerpoint/2010/main" val="5363222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Overdraft &amp; Subsidence</a:t>
            </a:r>
            <a:endParaRPr lang="en-US" sz="4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2050" y="1431636"/>
            <a:ext cx="3713047" cy="4662055"/>
          </a:xfrm>
          <a:prstGeom prst="rect">
            <a:avLst/>
          </a:prstGeom>
        </p:spPr>
      </p:pic>
      <p:pic>
        <p:nvPicPr>
          <p:cNvPr id="7" name="Picture 6" descr="C:\Users\Aubrey\Documents\Water Education Foundation\Report\101214 files - my sections\USGS, 2000 - subsidence pic.jpg"/>
          <p:cNvPicPr/>
          <p:nvPr/>
        </p:nvPicPr>
        <p:blipFill>
          <a:blip r:embed="rId4">
            <a:extLst>
              <a:ext uri="{28A0092B-C50C-407E-A947-70E740481C1C}">
                <a14:useLocalDpi xmlns:a14="http://schemas.microsoft.com/office/drawing/2010/main" val="0"/>
              </a:ext>
            </a:extLst>
          </a:blip>
          <a:srcRect/>
          <a:stretch>
            <a:fillRect/>
          </a:stretch>
        </p:blipFill>
        <p:spPr bwMode="auto">
          <a:xfrm>
            <a:off x="625450" y="1445491"/>
            <a:ext cx="2514600" cy="4648200"/>
          </a:xfrm>
          <a:prstGeom prst="rect">
            <a:avLst/>
          </a:prstGeom>
          <a:noFill/>
          <a:ln>
            <a:noFill/>
          </a:ln>
        </p:spPr>
      </p:pic>
    </p:spTree>
    <p:extLst>
      <p:ext uri="{BB962C8B-B14F-4D97-AF65-F5344CB8AC3E}">
        <p14:creationId xmlns:p14="http://schemas.microsoft.com/office/powerpoint/2010/main" val="20644440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Salinity Intrusion &amp; Contamination</a:t>
            </a:r>
            <a:endParaRPr lang="en-US" sz="4000" dirty="0"/>
          </a:p>
        </p:txBody>
      </p:sp>
      <p:pic>
        <p:nvPicPr>
          <p:cNvPr id="4" name="Content Placeholder 3"/>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7873" y="1716479"/>
            <a:ext cx="3843751" cy="2133600"/>
          </a:xfrm>
          <a:prstGeom prst="rect">
            <a:avLst/>
          </a:prstGeom>
          <a:noFill/>
          <a:ln>
            <a:noFill/>
          </a:ln>
        </p:spPr>
      </p:pic>
      <p:pic>
        <p:nvPicPr>
          <p:cNvPr id="6" name="Picture 5" descr="C:\Users\rcortez\Desktop\image1.jpeg"/>
          <p:cNvPicPr/>
          <p:nvPr/>
        </p:nvPicPr>
        <p:blipFill>
          <a:blip r:embed="rId4">
            <a:extLst>
              <a:ext uri="{28A0092B-C50C-407E-A947-70E740481C1C}">
                <a14:useLocalDpi xmlns:a14="http://schemas.microsoft.com/office/drawing/2010/main" val="0"/>
              </a:ext>
            </a:extLst>
          </a:blip>
          <a:srcRect/>
          <a:stretch>
            <a:fillRect/>
          </a:stretch>
        </p:blipFill>
        <p:spPr bwMode="auto">
          <a:xfrm>
            <a:off x="3888180" y="3333997"/>
            <a:ext cx="4343400" cy="3276600"/>
          </a:xfrm>
          <a:prstGeom prst="rect">
            <a:avLst/>
          </a:prstGeom>
          <a:noFill/>
          <a:ln>
            <a:noFill/>
          </a:ln>
        </p:spPr>
      </p:pic>
      <p:sp>
        <p:nvSpPr>
          <p:cNvPr id="3" name="TextBox 2"/>
          <p:cNvSpPr txBox="1"/>
          <p:nvPr/>
        </p:nvSpPr>
        <p:spPr>
          <a:xfrm>
            <a:off x="297873" y="3850079"/>
            <a:ext cx="2523506" cy="276999"/>
          </a:xfrm>
          <a:prstGeom prst="rect">
            <a:avLst/>
          </a:prstGeom>
          <a:noFill/>
        </p:spPr>
        <p:txBody>
          <a:bodyPr wrap="square" rtlCol="0">
            <a:spAutoFit/>
          </a:bodyPr>
          <a:lstStyle/>
          <a:p>
            <a:r>
              <a:rPr lang="en-US" sz="1200" dirty="0" smtClean="0"/>
              <a:t>Source:</a:t>
            </a:r>
            <a:endParaRPr lang="en-US" sz="1200" dirty="0"/>
          </a:p>
        </p:txBody>
      </p:sp>
      <p:sp>
        <p:nvSpPr>
          <p:cNvPr id="7" name="TextBox 6"/>
          <p:cNvSpPr txBox="1"/>
          <p:nvPr/>
        </p:nvSpPr>
        <p:spPr>
          <a:xfrm>
            <a:off x="3888180" y="6573487"/>
            <a:ext cx="2523506" cy="276999"/>
          </a:xfrm>
          <a:prstGeom prst="rect">
            <a:avLst/>
          </a:prstGeom>
          <a:noFill/>
        </p:spPr>
        <p:txBody>
          <a:bodyPr wrap="square" rtlCol="0">
            <a:spAutoFit/>
          </a:bodyPr>
          <a:lstStyle/>
          <a:p>
            <a:r>
              <a:rPr lang="en-US" sz="1200" dirty="0" smtClean="0"/>
              <a:t>Source:</a:t>
            </a:r>
            <a:endParaRPr lang="en-US" sz="1200" dirty="0"/>
          </a:p>
        </p:txBody>
      </p:sp>
    </p:spTree>
    <p:extLst>
      <p:ext uri="{BB962C8B-B14F-4D97-AF65-F5344CB8AC3E}">
        <p14:creationId xmlns:p14="http://schemas.microsoft.com/office/powerpoint/2010/main" val="12254707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Barriers to effective groundwater management</a:t>
            </a:r>
            <a:endParaRPr lang="en-US" dirty="0"/>
          </a:p>
        </p:txBody>
      </p:sp>
      <p:sp>
        <p:nvSpPr>
          <p:cNvPr id="5" name="Text Placeholder 4"/>
          <p:cNvSpPr>
            <a:spLocks noGrp="1"/>
          </p:cNvSpPr>
          <p:nvPr>
            <p:ph type="body" idx="1"/>
          </p:nvPr>
        </p:nvSpPr>
        <p:spPr>
          <a:xfrm>
            <a:off x="722313" y="1488935"/>
            <a:ext cx="6135687" cy="3204446"/>
          </a:xfrm>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057" y="1885444"/>
            <a:ext cx="5049430" cy="2467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136" y="1884362"/>
            <a:ext cx="5445351" cy="246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313" y="1564207"/>
            <a:ext cx="5896971" cy="3129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31718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Barriers to Effective Groundwater Management (Pre-2014)</a:t>
            </a:r>
            <a:endParaRPr lang="en-US" sz="4000" dirty="0"/>
          </a:p>
        </p:txBody>
      </p:sp>
      <p:sp>
        <p:nvSpPr>
          <p:cNvPr id="3" name="Content Placeholder 2"/>
          <p:cNvSpPr>
            <a:spLocks noGrp="1"/>
          </p:cNvSpPr>
          <p:nvPr>
            <p:ph idx="1"/>
          </p:nvPr>
        </p:nvSpPr>
        <p:spPr/>
        <p:txBody>
          <a:bodyPr>
            <a:normAutofit/>
          </a:bodyPr>
          <a:lstStyle/>
          <a:p>
            <a:pPr>
              <a:lnSpc>
                <a:spcPct val="200000"/>
              </a:lnSpc>
            </a:pPr>
            <a:r>
              <a:rPr lang="en-US" dirty="0" smtClean="0"/>
              <a:t>Funding</a:t>
            </a:r>
          </a:p>
          <a:p>
            <a:pPr>
              <a:lnSpc>
                <a:spcPct val="200000"/>
              </a:lnSpc>
            </a:pPr>
            <a:r>
              <a:rPr lang="en-US" dirty="0" smtClean="0"/>
              <a:t>Data management and accessibility</a:t>
            </a:r>
          </a:p>
          <a:p>
            <a:pPr>
              <a:lnSpc>
                <a:spcPct val="200000"/>
              </a:lnSpc>
            </a:pPr>
            <a:r>
              <a:rPr lang="en-US" dirty="0" smtClean="0"/>
              <a:t>Governance</a:t>
            </a:r>
            <a:r>
              <a:rPr lang="en-US" dirty="0"/>
              <a:t>, regulatory oversight, and </a:t>
            </a:r>
            <a:r>
              <a:rPr lang="en-US" dirty="0" smtClean="0"/>
              <a:t>enforcement</a:t>
            </a:r>
          </a:p>
          <a:p>
            <a:pPr>
              <a:lnSpc>
                <a:spcPct val="200000"/>
              </a:lnSpc>
            </a:pPr>
            <a:r>
              <a:rPr lang="en-US" dirty="0"/>
              <a:t>California water management system</a:t>
            </a:r>
          </a:p>
          <a:p>
            <a:pPr>
              <a:lnSpc>
                <a:spcPct val="200000"/>
              </a:lnSpc>
            </a:pPr>
            <a:r>
              <a:rPr lang="en-US" dirty="0" smtClean="0"/>
              <a:t>Education </a:t>
            </a:r>
            <a:r>
              <a:rPr lang="en-US" dirty="0"/>
              <a:t>and </a:t>
            </a:r>
            <a:r>
              <a:rPr lang="en-US" dirty="0" smtClean="0"/>
              <a:t>communication</a:t>
            </a:r>
          </a:p>
          <a:p>
            <a:pPr>
              <a:lnSpc>
                <a:spcPct val="200000"/>
              </a:lnSpc>
            </a:pPr>
            <a:r>
              <a:rPr lang="en-US" dirty="0" smtClean="0"/>
              <a:t>Water </a:t>
            </a:r>
            <a:r>
              <a:rPr lang="en-US" dirty="0"/>
              <a:t>demand pressures</a:t>
            </a:r>
          </a:p>
          <a:p>
            <a:endParaRPr lang="en-US" dirty="0"/>
          </a:p>
          <a:p>
            <a:endParaRPr lang="en-US" dirty="0"/>
          </a:p>
        </p:txBody>
      </p:sp>
    </p:spTree>
    <p:extLst>
      <p:ext uri="{BB962C8B-B14F-4D97-AF65-F5344CB8AC3E}">
        <p14:creationId xmlns:p14="http://schemas.microsoft.com/office/powerpoint/2010/main" val="7447880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Barriers to Effective Groundwater Management (Pre-2014)</a:t>
            </a:r>
            <a:endParaRPr lang="en-US" sz="4000" dirty="0"/>
          </a:p>
        </p:txBody>
      </p:sp>
      <p:sp>
        <p:nvSpPr>
          <p:cNvPr id="3" name="Content Placeholder 2"/>
          <p:cNvSpPr>
            <a:spLocks noGrp="1"/>
          </p:cNvSpPr>
          <p:nvPr>
            <p:ph idx="1"/>
          </p:nvPr>
        </p:nvSpPr>
        <p:spPr/>
        <p:txBody>
          <a:bodyPr>
            <a:normAutofit/>
          </a:bodyPr>
          <a:lstStyle/>
          <a:p>
            <a:pPr>
              <a:lnSpc>
                <a:spcPct val="200000"/>
              </a:lnSpc>
            </a:pPr>
            <a:r>
              <a:rPr lang="en-US" b="1" dirty="0" smtClean="0"/>
              <a:t>Funding</a:t>
            </a:r>
          </a:p>
          <a:p>
            <a:pPr>
              <a:lnSpc>
                <a:spcPct val="200000"/>
              </a:lnSpc>
            </a:pPr>
            <a:r>
              <a:rPr lang="en-US" dirty="0" smtClean="0"/>
              <a:t>Data management and accessibility</a:t>
            </a:r>
          </a:p>
          <a:p>
            <a:pPr>
              <a:lnSpc>
                <a:spcPct val="200000"/>
              </a:lnSpc>
            </a:pPr>
            <a:r>
              <a:rPr lang="en-US" dirty="0" smtClean="0"/>
              <a:t>Governance</a:t>
            </a:r>
            <a:r>
              <a:rPr lang="en-US" dirty="0"/>
              <a:t>, regulatory oversight, and </a:t>
            </a:r>
            <a:r>
              <a:rPr lang="en-US" dirty="0" smtClean="0"/>
              <a:t>enforcement</a:t>
            </a:r>
          </a:p>
          <a:p>
            <a:pPr>
              <a:lnSpc>
                <a:spcPct val="200000"/>
              </a:lnSpc>
            </a:pPr>
            <a:r>
              <a:rPr lang="en-US" dirty="0"/>
              <a:t>California water management system</a:t>
            </a:r>
          </a:p>
          <a:p>
            <a:pPr>
              <a:lnSpc>
                <a:spcPct val="200000"/>
              </a:lnSpc>
            </a:pPr>
            <a:r>
              <a:rPr lang="en-US" dirty="0" smtClean="0"/>
              <a:t>Education </a:t>
            </a:r>
            <a:r>
              <a:rPr lang="en-US" dirty="0"/>
              <a:t>and </a:t>
            </a:r>
            <a:r>
              <a:rPr lang="en-US" dirty="0" smtClean="0"/>
              <a:t>communication</a:t>
            </a:r>
          </a:p>
          <a:p>
            <a:pPr>
              <a:lnSpc>
                <a:spcPct val="200000"/>
              </a:lnSpc>
            </a:pPr>
            <a:r>
              <a:rPr lang="en-US" dirty="0" smtClean="0"/>
              <a:t>Water </a:t>
            </a:r>
            <a:r>
              <a:rPr lang="en-US" dirty="0"/>
              <a:t>demand pressures</a:t>
            </a:r>
          </a:p>
          <a:p>
            <a:endParaRPr lang="en-US" dirty="0"/>
          </a:p>
          <a:p>
            <a:endParaRPr lang="en-US" dirty="0"/>
          </a:p>
        </p:txBody>
      </p:sp>
    </p:spTree>
    <p:extLst>
      <p:ext uri="{BB962C8B-B14F-4D97-AF65-F5344CB8AC3E}">
        <p14:creationId xmlns:p14="http://schemas.microsoft.com/office/powerpoint/2010/main" val="10289983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Barriers to Effective Groundwater Management (Pre-2014)</a:t>
            </a:r>
            <a:endParaRPr lang="en-US" sz="4000" dirty="0"/>
          </a:p>
        </p:txBody>
      </p:sp>
      <p:sp>
        <p:nvSpPr>
          <p:cNvPr id="3" name="Content Placeholder 2"/>
          <p:cNvSpPr>
            <a:spLocks noGrp="1"/>
          </p:cNvSpPr>
          <p:nvPr>
            <p:ph idx="1"/>
          </p:nvPr>
        </p:nvSpPr>
        <p:spPr/>
        <p:txBody>
          <a:bodyPr>
            <a:normAutofit/>
          </a:bodyPr>
          <a:lstStyle/>
          <a:p>
            <a:pPr>
              <a:lnSpc>
                <a:spcPct val="200000"/>
              </a:lnSpc>
            </a:pPr>
            <a:r>
              <a:rPr lang="en-US" dirty="0" smtClean="0"/>
              <a:t>Funding</a:t>
            </a:r>
          </a:p>
          <a:p>
            <a:pPr>
              <a:lnSpc>
                <a:spcPct val="200000"/>
              </a:lnSpc>
            </a:pPr>
            <a:r>
              <a:rPr lang="en-US" b="1" dirty="0" smtClean="0"/>
              <a:t>Data management and accessibility</a:t>
            </a:r>
          </a:p>
          <a:p>
            <a:pPr>
              <a:lnSpc>
                <a:spcPct val="200000"/>
              </a:lnSpc>
            </a:pPr>
            <a:r>
              <a:rPr lang="en-US" dirty="0" smtClean="0"/>
              <a:t>Governance</a:t>
            </a:r>
            <a:r>
              <a:rPr lang="en-US" dirty="0"/>
              <a:t>, regulatory oversight, and </a:t>
            </a:r>
            <a:r>
              <a:rPr lang="en-US" dirty="0" smtClean="0"/>
              <a:t>enforcement</a:t>
            </a:r>
          </a:p>
          <a:p>
            <a:pPr>
              <a:lnSpc>
                <a:spcPct val="200000"/>
              </a:lnSpc>
            </a:pPr>
            <a:r>
              <a:rPr lang="en-US" dirty="0"/>
              <a:t>California water management system</a:t>
            </a:r>
          </a:p>
          <a:p>
            <a:pPr>
              <a:lnSpc>
                <a:spcPct val="200000"/>
              </a:lnSpc>
            </a:pPr>
            <a:r>
              <a:rPr lang="en-US" dirty="0" smtClean="0"/>
              <a:t>Education </a:t>
            </a:r>
            <a:r>
              <a:rPr lang="en-US" dirty="0"/>
              <a:t>and </a:t>
            </a:r>
            <a:r>
              <a:rPr lang="en-US" dirty="0" smtClean="0"/>
              <a:t>communication</a:t>
            </a:r>
          </a:p>
          <a:p>
            <a:pPr>
              <a:lnSpc>
                <a:spcPct val="200000"/>
              </a:lnSpc>
            </a:pPr>
            <a:r>
              <a:rPr lang="en-US" dirty="0" smtClean="0"/>
              <a:t>Water </a:t>
            </a:r>
            <a:r>
              <a:rPr lang="en-US" dirty="0"/>
              <a:t>demand pressures</a:t>
            </a:r>
          </a:p>
          <a:p>
            <a:endParaRPr lang="en-US" dirty="0"/>
          </a:p>
          <a:p>
            <a:endParaRPr lang="en-US" dirty="0"/>
          </a:p>
        </p:txBody>
      </p:sp>
    </p:spTree>
    <p:extLst>
      <p:ext uri="{BB962C8B-B14F-4D97-AF65-F5344CB8AC3E}">
        <p14:creationId xmlns:p14="http://schemas.microsoft.com/office/powerpoint/2010/main" val="9742157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Barriers to Effective Groundwater Management (Pre-2014)</a:t>
            </a:r>
            <a:endParaRPr lang="en-US" sz="4000" dirty="0"/>
          </a:p>
        </p:txBody>
      </p:sp>
      <p:sp>
        <p:nvSpPr>
          <p:cNvPr id="3" name="Content Placeholder 2"/>
          <p:cNvSpPr>
            <a:spLocks noGrp="1"/>
          </p:cNvSpPr>
          <p:nvPr>
            <p:ph idx="1"/>
          </p:nvPr>
        </p:nvSpPr>
        <p:spPr/>
        <p:txBody>
          <a:bodyPr>
            <a:normAutofit/>
          </a:bodyPr>
          <a:lstStyle/>
          <a:p>
            <a:pPr>
              <a:lnSpc>
                <a:spcPct val="200000"/>
              </a:lnSpc>
            </a:pPr>
            <a:r>
              <a:rPr lang="en-US" dirty="0" smtClean="0"/>
              <a:t>Funding</a:t>
            </a:r>
          </a:p>
          <a:p>
            <a:pPr>
              <a:lnSpc>
                <a:spcPct val="200000"/>
              </a:lnSpc>
            </a:pPr>
            <a:r>
              <a:rPr lang="en-US" dirty="0" smtClean="0"/>
              <a:t>Data management and accessibility</a:t>
            </a:r>
          </a:p>
          <a:p>
            <a:pPr>
              <a:lnSpc>
                <a:spcPct val="200000"/>
              </a:lnSpc>
            </a:pPr>
            <a:r>
              <a:rPr lang="en-US" b="1" dirty="0" smtClean="0"/>
              <a:t>Governance</a:t>
            </a:r>
            <a:r>
              <a:rPr lang="en-US" b="1" dirty="0"/>
              <a:t>, regulatory oversight, and </a:t>
            </a:r>
            <a:r>
              <a:rPr lang="en-US" b="1" dirty="0" smtClean="0"/>
              <a:t>enforcement</a:t>
            </a:r>
          </a:p>
          <a:p>
            <a:pPr>
              <a:lnSpc>
                <a:spcPct val="200000"/>
              </a:lnSpc>
            </a:pPr>
            <a:r>
              <a:rPr lang="en-US" dirty="0"/>
              <a:t>California water management system</a:t>
            </a:r>
          </a:p>
          <a:p>
            <a:pPr>
              <a:lnSpc>
                <a:spcPct val="200000"/>
              </a:lnSpc>
            </a:pPr>
            <a:r>
              <a:rPr lang="en-US" dirty="0" smtClean="0"/>
              <a:t>Education </a:t>
            </a:r>
            <a:r>
              <a:rPr lang="en-US" dirty="0"/>
              <a:t>and </a:t>
            </a:r>
            <a:r>
              <a:rPr lang="en-US" dirty="0" smtClean="0"/>
              <a:t>communication</a:t>
            </a:r>
          </a:p>
          <a:p>
            <a:pPr>
              <a:lnSpc>
                <a:spcPct val="200000"/>
              </a:lnSpc>
            </a:pPr>
            <a:r>
              <a:rPr lang="en-US" dirty="0" smtClean="0"/>
              <a:t>Water </a:t>
            </a:r>
            <a:r>
              <a:rPr lang="en-US" dirty="0"/>
              <a:t>demand pressures</a:t>
            </a:r>
          </a:p>
          <a:p>
            <a:endParaRPr lang="en-US" dirty="0"/>
          </a:p>
          <a:p>
            <a:endParaRPr lang="en-US" dirty="0"/>
          </a:p>
        </p:txBody>
      </p:sp>
    </p:spTree>
    <p:extLst>
      <p:ext uri="{BB962C8B-B14F-4D97-AF65-F5344CB8AC3E}">
        <p14:creationId xmlns:p14="http://schemas.microsoft.com/office/powerpoint/2010/main" val="21048495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Barriers to Effective Groundwater Management (Pre-2014)</a:t>
            </a:r>
            <a:endParaRPr lang="en-US" sz="4000" dirty="0"/>
          </a:p>
        </p:txBody>
      </p:sp>
      <p:sp>
        <p:nvSpPr>
          <p:cNvPr id="3" name="Content Placeholder 2"/>
          <p:cNvSpPr>
            <a:spLocks noGrp="1"/>
          </p:cNvSpPr>
          <p:nvPr>
            <p:ph idx="1"/>
          </p:nvPr>
        </p:nvSpPr>
        <p:spPr/>
        <p:txBody>
          <a:bodyPr>
            <a:normAutofit/>
          </a:bodyPr>
          <a:lstStyle/>
          <a:p>
            <a:pPr>
              <a:lnSpc>
                <a:spcPct val="200000"/>
              </a:lnSpc>
            </a:pPr>
            <a:r>
              <a:rPr lang="en-US" dirty="0" smtClean="0"/>
              <a:t>Funding</a:t>
            </a:r>
          </a:p>
          <a:p>
            <a:pPr>
              <a:lnSpc>
                <a:spcPct val="200000"/>
              </a:lnSpc>
            </a:pPr>
            <a:r>
              <a:rPr lang="en-US" dirty="0" smtClean="0"/>
              <a:t>Data management and accessibility</a:t>
            </a:r>
          </a:p>
          <a:p>
            <a:pPr>
              <a:lnSpc>
                <a:spcPct val="200000"/>
              </a:lnSpc>
            </a:pPr>
            <a:r>
              <a:rPr lang="en-US" dirty="0" smtClean="0"/>
              <a:t>Governance</a:t>
            </a:r>
            <a:r>
              <a:rPr lang="en-US" dirty="0"/>
              <a:t>, regulatory oversight, and </a:t>
            </a:r>
            <a:r>
              <a:rPr lang="en-US" dirty="0" smtClean="0"/>
              <a:t>enforcement</a:t>
            </a:r>
          </a:p>
          <a:p>
            <a:pPr>
              <a:lnSpc>
                <a:spcPct val="200000"/>
              </a:lnSpc>
            </a:pPr>
            <a:r>
              <a:rPr lang="en-US" b="1" dirty="0"/>
              <a:t>California water management system</a:t>
            </a:r>
          </a:p>
          <a:p>
            <a:pPr>
              <a:lnSpc>
                <a:spcPct val="200000"/>
              </a:lnSpc>
            </a:pPr>
            <a:r>
              <a:rPr lang="en-US" dirty="0" smtClean="0"/>
              <a:t>Education </a:t>
            </a:r>
            <a:r>
              <a:rPr lang="en-US" dirty="0"/>
              <a:t>and </a:t>
            </a:r>
            <a:r>
              <a:rPr lang="en-US" dirty="0" smtClean="0"/>
              <a:t>communication</a:t>
            </a:r>
          </a:p>
          <a:p>
            <a:pPr>
              <a:lnSpc>
                <a:spcPct val="200000"/>
              </a:lnSpc>
            </a:pPr>
            <a:r>
              <a:rPr lang="en-US" dirty="0" smtClean="0"/>
              <a:t>Water </a:t>
            </a:r>
            <a:r>
              <a:rPr lang="en-US" dirty="0"/>
              <a:t>demand pressures</a:t>
            </a:r>
          </a:p>
          <a:p>
            <a:endParaRPr lang="en-US" dirty="0"/>
          </a:p>
          <a:p>
            <a:endParaRPr lang="en-US" dirty="0"/>
          </a:p>
        </p:txBody>
      </p:sp>
    </p:spTree>
    <p:extLst>
      <p:ext uri="{BB962C8B-B14F-4D97-AF65-F5344CB8AC3E}">
        <p14:creationId xmlns:p14="http://schemas.microsoft.com/office/powerpoint/2010/main" val="41689414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Barriers to Effective Groundwater Management (Pre-2014)</a:t>
            </a:r>
            <a:endParaRPr lang="en-US" sz="4000" dirty="0"/>
          </a:p>
        </p:txBody>
      </p:sp>
      <p:sp>
        <p:nvSpPr>
          <p:cNvPr id="3" name="Content Placeholder 2"/>
          <p:cNvSpPr>
            <a:spLocks noGrp="1"/>
          </p:cNvSpPr>
          <p:nvPr>
            <p:ph idx="1"/>
          </p:nvPr>
        </p:nvSpPr>
        <p:spPr/>
        <p:txBody>
          <a:bodyPr>
            <a:normAutofit/>
          </a:bodyPr>
          <a:lstStyle/>
          <a:p>
            <a:pPr>
              <a:lnSpc>
                <a:spcPct val="200000"/>
              </a:lnSpc>
            </a:pPr>
            <a:r>
              <a:rPr lang="en-US" dirty="0" smtClean="0"/>
              <a:t>Funding</a:t>
            </a:r>
          </a:p>
          <a:p>
            <a:pPr>
              <a:lnSpc>
                <a:spcPct val="200000"/>
              </a:lnSpc>
            </a:pPr>
            <a:r>
              <a:rPr lang="en-US" dirty="0" smtClean="0"/>
              <a:t>Data management and accessibility</a:t>
            </a:r>
          </a:p>
          <a:p>
            <a:pPr>
              <a:lnSpc>
                <a:spcPct val="200000"/>
              </a:lnSpc>
            </a:pPr>
            <a:r>
              <a:rPr lang="en-US" dirty="0" smtClean="0"/>
              <a:t>Governance</a:t>
            </a:r>
            <a:r>
              <a:rPr lang="en-US" dirty="0"/>
              <a:t>, regulatory oversight, and </a:t>
            </a:r>
            <a:r>
              <a:rPr lang="en-US" dirty="0" smtClean="0"/>
              <a:t>enforcement</a:t>
            </a:r>
          </a:p>
          <a:p>
            <a:pPr>
              <a:lnSpc>
                <a:spcPct val="200000"/>
              </a:lnSpc>
            </a:pPr>
            <a:r>
              <a:rPr lang="en-US" dirty="0"/>
              <a:t>California water management system</a:t>
            </a:r>
          </a:p>
          <a:p>
            <a:pPr>
              <a:lnSpc>
                <a:spcPct val="200000"/>
              </a:lnSpc>
            </a:pPr>
            <a:r>
              <a:rPr lang="en-US" b="1" dirty="0" smtClean="0"/>
              <a:t>Education </a:t>
            </a:r>
            <a:r>
              <a:rPr lang="en-US" b="1" dirty="0"/>
              <a:t>and </a:t>
            </a:r>
            <a:r>
              <a:rPr lang="en-US" b="1" dirty="0" smtClean="0"/>
              <a:t>communication</a:t>
            </a:r>
          </a:p>
          <a:p>
            <a:pPr>
              <a:lnSpc>
                <a:spcPct val="200000"/>
              </a:lnSpc>
            </a:pPr>
            <a:r>
              <a:rPr lang="en-US" dirty="0" smtClean="0"/>
              <a:t>Water </a:t>
            </a:r>
            <a:r>
              <a:rPr lang="en-US" dirty="0"/>
              <a:t>demand pressures</a:t>
            </a:r>
          </a:p>
          <a:p>
            <a:endParaRPr lang="en-US" dirty="0"/>
          </a:p>
          <a:p>
            <a:endParaRPr lang="en-US" dirty="0"/>
          </a:p>
        </p:txBody>
      </p:sp>
    </p:spTree>
    <p:extLst>
      <p:ext uri="{BB962C8B-B14F-4D97-AF65-F5344CB8AC3E}">
        <p14:creationId xmlns:p14="http://schemas.microsoft.com/office/powerpoint/2010/main" val="31423555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Barriers to Effective Groundwater Management (Pre-2014)</a:t>
            </a:r>
            <a:endParaRPr lang="en-US" sz="4000" dirty="0"/>
          </a:p>
        </p:txBody>
      </p:sp>
      <p:sp>
        <p:nvSpPr>
          <p:cNvPr id="3" name="Content Placeholder 2"/>
          <p:cNvSpPr>
            <a:spLocks noGrp="1"/>
          </p:cNvSpPr>
          <p:nvPr>
            <p:ph idx="1"/>
          </p:nvPr>
        </p:nvSpPr>
        <p:spPr/>
        <p:txBody>
          <a:bodyPr>
            <a:normAutofit/>
          </a:bodyPr>
          <a:lstStyle/>
          <a:p>
            <a:pPr>
              <a:lnSpc>
                <a:spcPct val="200000"/>
              </a:lnSpc>
            </a:pPr>
            <a:r>
              <a:rPr lang="en-US" dirty="0" smtClean="0"/>
              <a:t>Funding</a:t>
            </a:r>
          </a:p>
          <a:p>
            <a:pPr>
              <a:lnSpc>
                <a:spcPct val="200000"/>
              </a:lnSpc>
            </a:pPr>
            <a:r>
              <a:rPr lang="en-US" dirty="0" smtClean="0"/>
              <a:t>Data management and accessibility</a:t>
            </a:r>
          </a:p>
          <a:p>
            <a:pPr>
              <a:lnSpc>
                <a:spcPct val="200000"/>
              </a:lnSpc>
            </a:pPr>
            <a:r>
              <a:rPr lang="en-US" dirty="0" smtClean="0"/>
              <a:t>Governance</a:t>
            </a:r>
            <a:r>
              <a:rPr lang="en-US" dirty="0"/>
              <a:t>, regulatory oversight, and </a:t>
            </a:r>
            <a:r>
              <a:rPr lang="en-US" dirty="0" smtClean="0"/>
              <a:t>enforcement</a:t>
            </a:r>
          </a:p>
          <a:p>
            <a:pPr>
              <a:lnSpc>
                <a:spcPct val="200000"/>
              </a:lnSpc>
            </a:pPr>
            <a:r>
              <a:rPr lang="en-US" dirty="0"/>
              <a:t>California water management system</a:t>
            </a:r>
          </a:p>
          <a:p>
            <a:pPr>
              <a:lnSpc>
                <a:spcPct val="200000"/>
              </a:lnSpc>
            </a:pPr>
            <a:r>
              <a:rPr lang="en-US" dirty="0" smtClean="0"/>
              <a:t>Education </a:t>
            </a:r>
            <a:r>
              <a:rPr lang="en-US" dirty="0"/>
              <a:t>and </a:t>
            </a:r>
            <a:r>
              <a:rPr lang="en-US" dirty="0" smtClean="0"/>
              <a:t>communication</a:t>
            </a:r>
          </a:p>
          <a:p>
            <a:pPr>
              <a:lnSpc>
                <a:spcPct val="200000"/>
              </a:lnSpc>
            </a:pPr>
            <a:r>
              <a:rPr lang="en-US" b="1" dirty="0" smtClean="0"/>
              <a:t>Water </a:t>
            </a:r>
            <a:r>
              <a:rPr lang="en-US" b="1" dirty="0"/>
              <a:t>demand pressures</a:t>
            </a:r>
          </a:p>
          <a:p>
            <a:endParaRPr lang="en-US" dirty="0"/>
          </a:p>
          <a:p>
            <a:endParaRPr lang="en-US" dirty="0"/>
          </a:p>
        </p:txBody>
      </p:sp>
    </p:spTree>
    <p:extLst>
      <p:ext uri="{BB962C8B-B14F-4D97-AF65-F5344CB8AC3E}">
        <p14:creationId xmlns:p14="http://schemas.microsoft.com/office/powerpoint/2010/main" val="10844168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124794"/>
            <a:ext cx="7543800" cy="3374182"/>
          </a:xfrm>
        </p:spPr>
        <p:txBody>
          <a:bodyPr/>
          <a:lstStyle/>
          <a:p>
            <a:r>
              <a:rPr lang="en-US" sz="4800" b="1" dirty="0" smtClean="0"/>
              <a:t>The Water  Leaders' Experience</a:t>
            </a:r>
            <a:endParaRPr lang="en-US" sz="4800" b="1" dirty="0"/>
          </a:p>
        </p:txBody>
      </p:sp>
      <p:sp>
        <p:nvSpPr>
          <p:cNvPr id="6" name="Subtitle 5"/>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1927986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Overcoming Management barriers:  Basin examples</a:t>
            </a:r>
            <a:endParaRPr lang="en-US" dirty="0"/>
          </a:p>
        </p:txBody>
      </p:sp>
      <p:sp>
        <p:nvSpPr>
          <p:cNvPr id="5" name="Text Placeholder 4"/>
          <p:cNvSpPr>
            <a:spLocks noGrp="1"/>
          </p:cNvSpPr>
          <p:nvPr>
            <p:ph type="body" idx="1"/>
          </p:nvPr>
        </p:nvSpPr>
        <p:spPr>
          <a:xfrm>
            <a:off x="722313" y="1513212"/>
            <a:ext cx="6135687" cy="2896948"/>
          </a:xfrm>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860" y="1731695"/>
            <a:ext cx="5405480" cy="2621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37488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5974"/>
            <a:ext cx="8443356" cy="1258069"/>
          </a:xfrm>
        </p:spPr>
        <p:txBody>
          <a:bodyPr>
            <a:noAutofit/>
          </a:bodyPr>
          <a:lstStyle/>
          <a:p>
            <a:pPr lvl="2" algn="l" rtl="0">
              <a:lnSpc>
                <a:spcPct val="90000"/>
              </a:lnSpc>
              <a:spcBef>
                <a:spcPct val="0"/>
              </a:spcBef>
            </a:pPr>
            <a:r>
              <a:rPr lang="en-US" sz="4000" kern="1200" spc="-100" dirty="0">
                <a:solidFill>
                  <a:schemeClr val="tx2"/>
                </a:solidFill>
                <a:latin typeface="+mj-lt"/>
                <a:ea typeface="+mj-ea"/>
                <a:cs typeface="+mj-cs"/>
              </a:rPr>
              <a:t>What Makes Groundwater Management Effective at the Basin Level</a:t>
            </a:r>
            <a:r>
              <a:rPr lang="en-US" sz="4000" kern="1200" spc="-100" dirty="0" smtClean="0">
                <a:solidFill>
                  <a:schemeClr val="tx2"/>
                </a:solidFill>
                <a:latin typeface="+mj-lt"/>
                <a:ea typeface="+mj-ea"/>
                <a:cs typeface="+mj-cs"/>
              </a:rPr>
              <a:t>?</a:t>
            </a:r>
            <a:endParaRPr lang="en-US" sz="4000" kern="1200" spc="-100" dirty="0">
              <a:solidFill>
                <a:schemeClr val="tx2"/>
              </a:solidFill>
              <a:latin typeface="+mj-lt"/>
              <a:ea typeface="+mj-ea"/>
              <a:cs typeface="+mj-cs"/>
            </a:endParaRPr>
          </a:p>
        </p:txBody>
      </p:sp>
      <p:sp>
        <p:nvSpPr>
          <p:cNvPr id="3" name="Content Placeholder 2"/>
          <p:cNvSpPr>
            <a:spLocks noGrp="1"/>
          </p:cNvSpPr>
          <p:nvPr>
            <p:ph idx="1"/>
          </p:nvPr>
        </p:nvSpPr>
        <p:spPr/>
        <p:txBody>
          <a:bodyPr>
            <a:normAutofit/>
          </a:bodyPr>
          <a:lstStyle/>
          <a:p>
            <a:pPr lvl="0"/>
            <a:r>
              <a:rPr lang="en-US" dirty="0"/>
              <a:t>Creation or designation of a local agency with clear responsibility for basin groundwater </a:t>
            </a:r>
            <a:r>
              <a:rPr lang="en-US" dirty="0" smtClean="0"/>
              <a:t>management</a:t>
            </a:r>
            <a:endParaRPr lang="en-US" dirty="0"/>
          </a:p>
          <a:p>
            <a:pPr lvl="0"/>
            <a:r>
              <a:rPr lang="en-US" dirty="0"/>
              <a:t>Good communication, active involvement, and inclusive </a:t>
            </a:r>
            <a:r>
              <a:rPr lang="en-US" dirty="0" smtClean="0"/>
              <a:t>processes</a:t>
            </a:r>
          </a:p>
          <a:p>
            <a:pPr lvl="0"/>
            <a:r>
              <a:rPr lang="en-US" dirty="0" smtClean="0"/>
              <a:t>Conjunctive use and </a:t>
            </a:r>
            <a:r>
              <a:rPr lang="en-US" dirty="0"/>
              <a:t>r</a:t>
            </a:r>
            <a:r>
              <a:rPr lang="en-US" dirty="0" smtClean="0"/>
              <a:t>eplenishment programs</a:t>
            </a:r>
            <a:endParaRPr lang="en-US" dirty="0"/>
          </a:p>
          <a:p>
            <a:pPr lvl="0"/>
            <a:r>
              <a:rPr lang="en-US" dirty="0" smtClean="0"/>
              <a:t>Groundwater </a:t>
            </a:r>
            <a:r>
              <a:rPr lang="en-US" dirty="0"/>
              <a:t>management as part of more integrated water management at the local </a:t>
            </a:r>
            <a:r>
              <a:rPr lang="en-US" dirty="0" smtClean="0"/>
              <a:t>scale </a:t>
            </a:r>
          </a:p>
          <a:p>
            <a:pPr lvl="0"/>
            <a:r>
              <a:rPr lang="en-US" dirty="0" smtClean="0"/>
              <a:t>Regulatory </a:t>
            </a:r>
            <a:r>
              <a:rPr lang="en-US" dirty="0"/>
              <a:t>authority and tools for </a:t>
            </a:r>
            <a:r>
              <a:rPr lang="en-US" dirty="0" smtClean="0"/>
              <a:t>management </a:t>
            </a:r>
          </a:p>
          <a:p>
            <a:pPr lvl="0"/>
            <a:r>
              <a:rPr lang="en-US" dirty="0" smtClean="0"/>
              <a:t>Extensive </a:t>
            </a:r>
            <a:r>
              <a:rPr lang="en-US" dirty="0"/>
              <a:t>collection of groundwater </a:t>
            </a:r>
            <a:r>
              <a:rPr lang="en-US" dirty="0" smtClean="0"/>
              <a:t>data </a:t>
            </a:r>
          </a:p>
          <a:p>
            <a:pPr lvl="0"/>
            <a:r>
              <a:rPr lang="en-US" dirty="0" smtClean="0"/>
              <a:t>Financial </a:t>
            </a:r>
            <a:r>
              <a:rPr lang="en-US" dirty="0"/>
              <a:t>mechanisms for </a:t>
            </a:r>
            <a:r>
              <a:rPr lang="en-US" dirty="0" smtClean="0"/>
              <a:t>management  </a:t>
            </a:r>
            <a:endParaRPr lang="en-US" dirty="0"/>
          </a:p>
          <a:p>
            <a:pPr lvl="0"/>
            <a:r>
              <a:rPr lang="en-US" dirty="0"/>
              <a:t>Public </a:t>
            </a:r>
            <a:r>
              <a:rPr lang="en-US" dirty="0" smtClean="0"/>
              <a:t>education  </a:t>
            </a:r>
            <a:endParaRPr lang="en-US" dirty="0"/>
          </a:p>
        </p:txBody>
      </p:sp>
    </p:spTree>
    <p:extLst>
      <p:ext uri="{BB962C8B-B14F-4D97-AF65-F5344CB8AC3E}">
        <p14:creationId xmlns:p14="http://schemas.microsoft.com/office/powerpoint/2010/main" val="5206807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49382" y="124986"/>
            <a:ext cx="8894618" cy="1325563"/>
          </a:xfrm>
        </p:spPr>
        <p:txBody>
          <a:bodyPr>
            <a:normAutofit/>
          </a:bodyPr>
          <a:lstStyle/>
          <a:p>
            <a:r>
              <a:rPr lang="en-US" sz="4000" dirty="0" smtClean="0"/>
              <a:t>Overcoming Barriers:</a:t>
            </a:r>
            <a:br>
              <a:rPr lang="en-US" sz="4000" dirty="0" smtClean="0"/>
            </a:br>
            <a:r>
              <a:rPr lang="en-US" sz="4000" dirty="0" smtClean="0"/>
              <a:t>Santa Clara Valley Water District</a:t>
            </a:r>
            <a:endParaRPr lang="en-US" sz="4000" dirty="0"/>
          </a:p>
        </p:txBody>
      </p:sp>
      <p:sp>
        <p:nvSpPr>
          <p:cNvPr id="4" name="TextBox 3"/>
          <p:cNvSpPr txBox="1"/>
          <p:nvPr/>
        </p:nvSpPr>
        <p:spPr>
          <a:xfrm>
            <a:off x="710340" y="6619870"/>
            <a:ext cx="2523506" cy="276999"/>
          </a:xfrm>
          <a:prstGeom prst="rect">
            <a:avLst/>
          </a:prstGeom>
          <a:noFill/>
        </p:spPr>
        <p:txBody>
          <a:bodyPr wrap="square" rtlCol="0">
            <a:spAutoFit/>
          </a:bodyPr>
          <a:lstStyle/>
          <a:p>
            <a:r>
              <a:rPr lang="en-US" sz="1200" dirty="0" smtClean="0"/>
              <a:t>Source:</a:t>
            </a:r>
            <a:endParaRPr lang="en-US" sz="12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630" y="1483320"/>
            <a:ext cx="6995160" cy="5189220"/>
          </a:xfrm>
          <a:prstGeom prst="rect">
            <a:avLst/>
          </a:prstGeom>
        </p:spPr>
      </p:pic>
    </p:spTree>
    <p:extLst>
      <p:ext uri="{BB962C8B-B14F-4D97-AF65-F5344CB8AC3E}">
        <p14:creationId xmlns:p14="http://schemas.microsoft.com/office/powerpoint/2010/main" val="20632108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750" y="979516"/>
            <a:ext cx="7607450" cy="5878484"/>
          </a:xfrm>
          <a:prstGeom prst="rect">
            <a:avLst/>
          </a:prstGeom>
        </p:spPr>
      </p:pic>
      <p:sp>
        <p:nvSpPr>
          <p:cNvPr id="2" name="Title 1"/>
          <p:cNvSpPr>
            <a:spLocks noGrp="1"/>
          </p:cNvSpPr>
          <p:nvPr>
            <p:ph type="title"/>
          </p:nvPr>
        </p:nvSpPr>
        <p:spPr/>
        <p:txBody>
          <a:bodyPr>
            <a:noAutofit/>
          </a:bodyPr>
          <a:lstStyle/>
          <a:p>
            <a:r>
              <a:rPr lang="en-US" sz="4000" dirty="0" smtClean="0"/>
              <a:t>Overcoming Barriers:</a:t>
            </a:r>
            <a:r>
              <a:rPr lang="en-US" sz="4000" dirty="0"/>
              <a:t/>
            </a:r>
            <a:br>
              <a:rPr lang="en-US" sz="4000" dirty="0"/>
            </a:br>
            <a:r>
              <a:rPr lang="en-US" sz="4000" dirty="0"/>
              <a:t>Main San Gabriel </a:t>
            </a:r>
            <a:r>
              <a:rPr lang="en-US" sz="4000" dirty="0" smtClean="0"/>
              <a:t>Basin</a:t>
            </a:r>
            <a:endParaRPr lang="en-US" sz="4000" dirty="0"/>
          </a:p>
        </p:txBody>
      </p:sp>
      <p:sp>
        <p:nvSpPr>
          <p:cNvPr id="3" name="TextBox 2"/>
          <p:cNvSpPr txBox="1"/>
          <p:nvPr/>
        </p:nvSpPr>
        <p:spPr>
          <a:xfrm>
            <a:off x="172720" y="6573520"/>
            <a:ext cx="8016240" cy="553998"/>
          </a:xfrm>
          <a:prstGeom prst="rect">
            <a:avLst/>
          </a:prstGeom>
          <a:noFill/>
        </p:spPr>
        <p:txBody>
          <a:bodyPr wrap="square" rtlCol="0">
            <a:spAutoFit/>
          </a:bodyPr>
          <a:lstStyle/>
          <a:p>
            <a:r>
              <a:rPr lang="en-US" sz="1200" dirty="0" smtClean="0"/>
              <a:t>Provided by:  Ted Johnson, </a:t>
            </a:r>
            <a:r>
              <a:rPr lang="en-US" sz="1200" dirty="0"/>
              <a:t>Chief </a:t>
            </a:r>
            <a:r>
              <a:rPr lang="en-US" sz="1200" dirty="0" err="1" smtClean="0"/>
              <a:t>Hydrogeologist</a:t>
            </a:r>
            <a:r>
              <a:rPr lang="en-US" sz="1200" dirty="0" smtClean="0"/>
              <a:t>, Water </a:t>
            </a:r>
            <a:r>
              <a:rPr lang="en-US" sz="1200" dirty="0"/>
              <a:t>Replenishment District of Southern California</a:t>
            </a:r>
          </a:p>
          <a:p>
            <a:endParaRPr lang="en-US" dirty="0"/>
          </a:p>
        </p:txBody>
      </p:sp>
    </p:spTree>
    <p:extLst>
      <p:ext uri="{BB962C8B-B14F-4D97-AF65-F5344CB8AC3E}">
        <p14:creationId xmlns:p14="http://schemas.microsoft.com/office/powerpoint/2010/main" val="40279377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979" t="20006" r="12706" b="7410"/>
          <a:stretch/>
        </p:blipFill>
        <p:spPr bwMode="auto">
          <a:xfrm>
            <a:off x="833120" y="1454870"/>
            <a:ext cx="6776719" cy="5156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406400"/>
            <a:ext cx="7620000" cy="1011238"/>
          </a:xfrm>
        </p:spPr>
        <p:txBody>
          <a:bodyPr/>
          <a:lstStyle/>
          <a:p>
            <a:r>
              <a:rPr lang="en-US" sz="4000" dirty="0" smtClean="0"/>
              <a:t>Overcoming Barriers:</a:t>
            </a:r>
            <a:br>
              <a:rPr lang="en-US" sz="4000" dirty="0" smtClean="0"/>
            </a:br>
            <a:r>
              <a:rPr lang="en-US" sz="4000" dirty="0" smtClean="0"/>
              <a:t>The Importance of Monitoring Data</a:t>
            </a:r>
            <a:endParaRPr lang="en-US" sz="4000" dirty="0"/>
          </a:p>
        </p:txBody>
      </p:sp>
      <p:sp>
        <p:nvSpPr>
          <p:cNvPr id="5" name="TextBox 4"/>
          <p:cNvSpPr txBox="1"/>
          <p:nvPr/>
        </p:nvSpPr>
        <p:spPr>
          <a:xfrm>
            <a:off x="172720" y="6573520"/>
            <a:ext cx="8016240" cy="553998"/>
          </a:xfrm>
          <a:prstGeom prst="rect">
            <a:avLst/>
          </a:prstGeom>
          <a:noFill/>
        </p:spPr>
        <p:txBody>
          <a:bodyPr wrap="square" rtlCol="0">
            <a:spAutoFit/>
          </a:bodyPr>
          <a:lstStyle/>
          <a:p>
            <a:r>
              <a:rPr lang="en-US" sz="1200" dirty="0" smtClean="0"/>
              <a:t>Source:  San Gabriel Valley Municipal Water </a:t>
            </a:r>
            <a:r>
              <a:rPr lang="en-US" sz="1200" dirty="0"/>
              <a:t>District </a:t>
            </a:r>
            <a:r>
              <a:rPr lang="en-US" sz="1200" dirty="0" smtClean="0">
                <a:hlinkClick r:id="rId3"/>
              </a:rPr>
              <a:t>www.sgvmwd.org</a:t>
            </a:r>
            <a:r>
              <a:rPr lang="en-US" sz="1200" dirty="0" smtClean="0"/>
              <a:t> </a:t>
            </a:r>
            <a:endParaRPr lang="en-US" sz="1200" dirty="0"/>
          </a:p>
          <a:p>
            <a:endParaRPr lang="en-US" dirty="0"/>
          </a:p>
        </p:txBody>
      </p:sp>
    </p:spTree>
    <p:extLst>
      <p:ext uri="{BB962C8B-B14F-4D97-AF65-F5344CB8AC3E}">
        <p14:creationId xmlns:p14="http://schemas.microsoft.com/office/powerpoint/2010/main" val="23827712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2014 Sustainable Groundwater Management Act</a:t>
            </a:r>
            <a:endParaRPr lang="en-US" dirty="0"/>
          </a:p>
        </p:txBody>
      </p:sp>
      <p:pic>
        <p:nvPicPr>
          <p:cNvPr id="4" name="Picture 3" descr="C:\Users\kanegarc\AppData\Local\Microsoft\Windows\Temporary Internet Files\Content.IE5\279LCFXI\MP90040886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5060" y="1045029"/>
            <a:ext cx="4108862" cy="4108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4696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3551711" y="4286992"/>
            <a:ext cx="4876800" cy="257100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dirty="0" smtClean="0">
                <a:solidFill>
                  <a:schemeClr val="tx1"/>
                </a:solidFill>
              </a:rPr>
              <a:t>In accordance with the Act, these areas are required to provide basic reporting information to DWR annually.</a:t>
            </a:r>
            <a:endParaRPr lang="en-US" dirty="0">
              <a:solidFill>
                <a:schemeClr val="tx1"/>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344" y="609600"/>
            <a:ext cx="4181856" cy="3828288"/>
          </a:xfrm>
          <a:prstGeom prst="rect">
            <a:avLst/>
          </a:prstGeom>
        </p:spPr>
      </p:pic>
    </p:spTree>
    <p:extLst>
      <p:ext uri="{BB962C8B-B14F-4D97-AF65-F5344CB8AC3E}">
        <p14:creationId xmlns:p14="http://schemas.microsoft.com/office/powerpoint/2010/main" val="24865859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400" y="429768"/>
            <a:ext cx="4599432" cy="3989832"/>
          </a:xfrm>
        </p:spPr>
      </p:pic>
      <p:sp>
        <p:nvSpPr>
          <p:cNvPr id="5" name="Subtitle 2"/>
          <p:cNvSpPr txBox="1">
            <a:spLocks/>
          </p:cNvSpPr>
          <p:nvPr/>
        </p:nvSpPr>
        <p:spPr>
          <a:xfrm>
            <a:off x="3587338" y="4085112"/>
            <a:ext cx="4876800" cy="277288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dirty="0" smtClean="0">
                <a:solidFill>
                  <a:schemeClr val="tx1"/>
                </a:solidFill>
              </a:rPr>
              <a:t>These areas are encouraged, but not required to develop groundwater sustainability plans.</a:t>
            </a:r>
            <a:endParaRPr lang="en-US" dirty="0">
              <a:solidFill>
                <a:schemeClr val="tx1"/>
              </a:solidFill>
            </a:endParaRPr>
          </a:p>
        </p:txBody>
      </p:sp>
    </p:spTree>
    <p:extLst>
      <p:ext uri="{BB962C8B-B14F-4D97-AF65-F5344CB8AC3E}">
        <p14:creationId xmlns:p14="http://schemas.microsoft.com/office/powerpoint/2010/main" val="12286685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609600"/>
            <a:ext cx="4395216" cy="3828288"/>
          </a:xfrm>
          <a:prstGeom prst="rect">
            <a:avLst/>
          </a:prstGeom>
        </p:spPr>
      </p:pic>
      <p:sp>
        <p:nvSpPr>
          <p:cNvPr id="3" name="Subtitle 2"/>
          <p:cNvSpPr>
            <a:spLocks noGrp="1"/>
          </p:cNvSpPr>
          <p:nvPr>
            <p:ph type="subTitle" idx="1"/>
          </p:nvPr>
        </p:nvSpPr>
        <p:spPr>
          <a:xfrm>
            <a:off x="3563587" y="3883230"/>
            <a:ext cx="4876800" cy="2974769"/>
          </a:xfrm>
        </p:spPr>
        <p:txBody>
          <a:bodyPr>
            <a:noAutofit/>
          </a:bodyPr>
          <a:lstStyle/>
          <a:p>
            <a:pPr algn="ctr"/>
            <a:r>
              <a:rPr lang="en-US" sz="2800" dirty="0" smtClean="0">
                <a:solidFill>
                  <a:schemeClr val="tx1"/>
                </a:solidFill>
              </a:rPr>
              <a:t>In accordance with the Act, these areas are required to identify a local groundwater management entity that will develop and implement a groundwater sustainability plan for the basin</a:t>
            </a:r>
            <a:endParaRPr lang="en-US" sz="2800" dirty="0">
              <a:solidFill>
                <a:schemeClr val="tx1"/>
              </a:solidFill>
            </a:endParaRPr>
          </a:p>
        </p:txBody>
      </p:sp>
    </p:spTree>
    <p:extLst>
      <p:ext uri="{BB962C8B-B14F-4D97-AF65-F5344CB8AC3E}">
        <p14:creationId xmlns:p14="http://schemas.microsoft.com/office/powerpoint/2010/main" val="1604295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Key Elements of Legislation</a:t>
            </a:r>
            <a:endParaRPr lang="en-US" sz="4000" dirty="0"/>
          </a:p>
        </p:txBody>
      </p:sp>
      <p:sp>
        <p:nvSpPr>
          <p:cNvPr id="5" name="Content Placeholder 4"/>
          <p:cNvSpPr>
            <a:spLocks noGrp="1"/>
          </p:cNvSpPr>
          <p:nvPr>
            <p:ph idx="1"/>
          </p:nvPr>
        </p:nvSpPr>
        <p:spPr/>
        <p:txBody>
          <a:bodyPr>
            <a:normAutofit lnSpcReduction="10000"/>
          </a:bodyPr>
          <a:lstStyle/>
          <a:p>
            <a:pPr marL="342900" lvl="2">
              <a:buClr>
                <a:schemeClr val="accent1"/>
              </a:buClr>
            </a:pPr>
            <a:r>
              <a:rPr lang="en-US" sz="2800" dirty="0" smtClean="0"/>
              <a:t>Focus on “high-priority” and “medium-priority” groundwater basins</a:t>
            </a:r>
          </a:p>
          <a:p>
            <a:pPr marL="342900" lvl="2">
              <a:buClr>
                <a:schemeClr val="accent1"/>
              </a:buClr>
            </a:pPr>
            <a:r>
              <a:rPr lang="en-US" sz="2800" dirty="0" smtClean="0"/>
              <a:t>Groundwater </a:t>
            </a:r>
            <a:r>
              <a:rPr lang="en-US" sz="2800" dirty="0"/>
              <a:t>Sustainability </a:t>
            </a:r>
            <a:r>
              <a:rPr lang="en-US" sz="2800" dirty="0" smtClean="0"/>
              <a:t>Agency </a:t>
            </a:r>
            <a:r>
              <a:rPr lang="en-US" sz="2800" dirty="0"/>
              <a:t>(</a:t>
            </a:r>
            <a:r>
              <a:rPr lang="en-US" sz="2800" dirty="0" smtClean="0"/>
              <a:t>GSA) </a:t>
            </a:r>
            <a:r>
              <a:rPr lang="en-US" sz="2800" dirty="0"/>
              <a:t>formation by </a:t>
            </a:r>
            <a:r>
              <a:rPr lang="en-US" sz="2800" dirty="0" smtClean="0"/>
              <a:t>2017</a:t>
            </a:r>
          </a:p>
          <a:p>
            <a:pPr marL="342900" lvl="2">
              <a:buClr>
                <a:schemeClr val="accent1"/>
              </a:buClr>
            </a:pPr>
            <a:r>
              <a:rPr lang="en-US" sz="2800" dirty="0"/>
              <a:t>GSA must develop a Groundwater Sustainability Plan (GSP) by </a:t>
            </a:r>
            <a:r>
              <a:rPr lang="en-US" sz="2800" dirty="0" smtClean="0"/>
              <a:t>2020 (if basin in overdraft) or 2022 (all other medium- or high-priority basins)</a:t>
            </a:r>
          </a:p>
          <a:p>
            <a:pPr marL="342900" lvl="2">
              <a:buClr>
                <a:srgbClr val="A9A57C"/>
              </a:buClr>
            </a:pPr>
            <a:r>
              <a:rPr lang="en-US" sz="2800" dirty="0">
                <a:solidFill>
                  <a:srgbClr val="2F2B20"/>
                </a:solidFill>
              </a:rPr>
              <a:t>Achieve “sustainability” within 20 </a:t>
            </a:r>
            <a:r>
              <a:rPr lang="en-US" sz="2800" dirty="0" smtClean="0">
                <a:solidFill>
                  <a:srgbClr val="2F2B20"/>
                </a:solidFill>
              </a:rPr>
              <a:t>years</a:t>
            </a:r>
            <a:endParaRPr lang="en-US" sz="2800" dirty="0" smtClean="0"/>
          </a:p>
          <a:p>
            <a:pPr marL="342900" lvl="2">
              <a:buClr>
                <a:schemeClr val="accent1"/>
              </a:buClr>
            </a:pPr>
            <a:r>
              <a:rPr lang="en-US" sz="2800" dirty="0" smtClean="0"/>
              <a:t>State oversight by Department of Water Resources and State Water Resources Control Board</a:t>
            </a:r>
            <a:endParaRPr lang="en-US" dirty="0"/>
          </a:p>
          <a:p>
            <a:pPr marL="342900" lvl="2">
              <a:buClr>
                <a:schemeClr val="accent1"/>
              </a:buClr>
            </a:pPr>
            <a:endParaRPr lang="en-US" dirty="0" smtClean="0"/>
          </a:p>
          <a:p>
            <a:pPr marL="342900" lvl="2">
              <a:buClr>
                <a:schemeClr val="accent1"/>
              </a:buClr>
            </a:pPr>
            <a:endParaRPr lang="en-US" dirty="0"/>
          </a:p>
          <a:p>
            <a:endParaRPr lang="en-US" dirty="0"/>
          </a:p>
        </p:txBody>
      </p:sp>
    </p:spTree>
    <p:extLst>
      <p:ext uri="{BB962C8B-B14F-4D97-AF65-F5344CB8AC3E}">
        <p14:creationId xmlns:p14="http://schemas.microsoft.com/office/powerpoint/2010/main" val="27764013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898707"/>
          </a:xfrm>
        </p:spPr>
        <p:txBody>
          <a:bodyPr/>
          <a:lstStyle/>
          <a:p>
            <a:r>
              <a:rPr lang="en-US" dirty="0" smtClean="0"/>
              <a:t>Water Leaders &amp; Mentors</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38091747"/>
              </p:ext>
            </p:extLst>
          </p:nvPr>
        </p:nvGraphicFramePr>
        <p:xfrm>
          <a:off x="1766413" y="1343316"/>
          <a:ext cx="4306530" cy="5140737"/>
        </p:xfrm>
        <a:graphic>
          <a:graphicData uri="http://schemas.openxmlformats.org/drawingml/2006/table">
            <a:tbl>
              <a:tblPr>
                <a:tableStyleId>{5C22544A-7EE6-4342-B048-85BDC9FD1C3A}</a:tableStyleId>
              </a:tblPr>
              <a:tblGrid>
                <a:gridCol w="1188869"/>
                <a:gridCol w="1188869"/>
                <a:gridCol w="881258"/>
                <a:gridCol w="1047534"/>
              </a:tblGrid>
              <a:tr h="137282">
                <a:tc gridSpan="2">
                  <a:txBody>
                    <a:bodyPr/>
                    <a:lstStyle/>
                    <a:p>
                      <a:pPr algn="l" fontAlgn="b"/>
                      <a:r>
                        <a:rPr lang="en-US" sz="800" b="1" u="none" strike="noStrike" dirty="0">
                          <a:effectLst/>
                        </a:rPr>
                        <a:t>Water Leader &amp; </a:t>
                      </a:r>
                      <a:r>
                        <a:rPr lang="en-US" sz="800" b="1" u="none" strike="noStrike" dirty="0" smtClean="0">
                          <a:effectLst/>
                        </a:rPr>
                        <a:t>Affiliation</a:t>
                      </a:r>
                      <a:endParaRPr lang="en-US" sz="800" b="1" i="0" u="none" strike="noStrike" dirty="0">
                        <a:solidFill>
                          <a:srgbClr val="000000"/>
                        </a:solidFill>
                        <a:effectLst/>
                        <a:latin typeface="Cambria" panose="02040503050406030204" pitchFamily="18" charset="0"/>
                      </a:endParaRPr>
                    </a:p>
                  </a:txBody>
                  <a:tcPr marL="4218" marR="4218" marT="4218" marB="0" anchor="b"/>
                </a:tc>
                <a:tc hMerge="1">
                  <a:txBody>
                    <a:bodyPr/>
                    <a:lstStyle/>
                    <a:p>
                      <a:endParaRPr lang="en-US"/>
                    </a:p>
                  </a:txBody>
                  <a:tcPr/>
                </a:tc>
                <a:tc gridSpan="2">
                  <a:txBody>
                    <a:bodyPr/>
                    <a:lstStyle/>
                    <a:p>
                      <a:pPr algn="l" fontAlgn="b"/>
                      <a:r>
                        <a:rPr lang="en-US" sz="800" b="1" u="none" strike="noStrike" dirty="0">
                          <a:effectLst/>
                        </a:rPr>
                        <a:t>Mentor &amp; </a:t>
                      </a:r>
                      <a:r>
                        <a:rPr lang="en-US" sz="800" b="1" u="none" strike="noStrike" dirty="0" smtClean="0">
                          <a:effectLst/>
                        </a:rPr>
                        <a:t>Affiliation</a:t>
                      </a:r>
                      <a:endParaRPr lang="en-US" sz="800" b="1" i="0" u="none" strike="noStrike" dirty="0">
                        <a:solidFill>
                          <a:srgbClr val="000000"/>
                        </a:solidFill>
                        <a:effectLst/>
                        <a:latin typeface="Cambria" panose="02040503050406030204" pitchFamily="18" charset="0"/>
                      </a:endParaRPr>
                    </a:p>
                  </a:txBody>
                  <a:tcPr marL="4218" marR="4218" marT="4218" marB="0" anchor="b"/>
                </a:tc>
                <a:tc hMerge="1">
                  <a:txBody>
                    <a:bodyPr/>
                    <a:lstStyle/>
                    <a:p>
                      <a:endParaRPr lang="en-US"/>
                    </a:p>
                  </a:txBody>
                  <a:tcPr/>
                </a:tc>
              </a:tr>
              <a:tr h="180635">
                <a:tc>
                  <a:txBody>
                    <a:bodyPr/>
                    <a:lstStyle/>
                    <a:p>
                      <a:pPr algn="l" fontAlgn="ctr"/>
                      <a:r>
                        <a:rPr lang="en-US" sz="800" b="1" u="none" strike="noStrike" dirty="0">
                          <a:effectLst/>
                        </a:rPr>
                        <a:t>Chris Alford</a:t>
                      </a:r>
                      <a:endParaRPr lang="en-US" sz="800" b="1" i="0" u="none" strike="noStrike" dirty="0">
                        <a:solidFill>
                          <a:srgbClr val="000000"/>
                        </a:solidFill>
                        <a:effectLst/>
                        <a:latin typeface="Cambria" panose="02040503050406030204" pitchFamily="18" charset="0"/>
                      </a:endParaRPr>
                    </a:p>
                  </a:txBody>
                  <a:tcPr marL="4218" marR="4218" marT="4218" marB="0" anchor="ctr"/>
                </a:tc>
                <a:tc>
                  <a:txBody>
                    <a:bodyPr/>
                    <a:lstStyle/>
                    <a:p>
                      <a:pPr algn="l" fontAlgn="ctr"/>
                      <a:r>
                        <a:rPr lang="en-US" sz="800" u="none" strike="noStrike" dirty="0">
                          <a:effectLst/>
                        </a:rPr>
                        <a:t>American Rivers</a:t>
                      </a:r>
                      <a:endParaRPr lang="en-US" sz="800" b="0" i="0" u="none" strike="noStrike" dirty="0">
                        <a:solidFill>
                          <a:srgbClr val="000000"/>
                        </a:solidFill>
                        <a:effectLst/>
                        <a:latin typeface="Cambria" panose="02040503050406030204" pitchFamily="18" charset="0"/>
                      </a:endParaRPr>
                    </a:p>
                  </a:txBody>
                  <a:tcPr marL="4218" marR="4218" marT="4218" marB="0" anchor="ctr"/>
                </a:tc>
                <a:tc>
                  <a:txBody>
                    <a:bodyPr/>
                    <a:lstStyle/>
                    <a:p>
                      <a:pPr algn="l" fontAlgn="ctr"/>
                      <a:r>
                        <a:rPr lang="en-US" sz="800" u="sng" strike="noStrike" dirty="0">
                          <a:effectLst/>
                        </a:rPr>
                        <a:t>Vicki </a:t>
                      </a:r>
                      <a:r>
                        <a:rPr lang="en-US" sz="800" u="sng" strike="noStrike" dirty="0" err="1">
                          <a:effectLst/>
                        </a:rPr>
                        <a:t>Kretsinger</a:t>
                      </a:r>
                      <a:endParaRPr lang="en-US" sz="800" b="0" i="0" u="sng" strike="noStrike" dirty="0">
                        <a:solidFill>
                          <a:srgbClr val="000000"/>
                        </a:solidFill>
                        <a:effectLst/>
                        <a:latin typeface="Cambria" panose="02040503050406030204" pitchFamily="18" charset="0"/>
                      </a:endParaRPr>
                    </a:p>
                  </a:txBody>
                  <a:tcPr marL="4218" marR="4218" marT="4218" marB="0" anchor="ctr"/>
                </a:tc>
                <a:tc>
                  <a:txBody>
                    <a:bodyPr/>
                    <a:lstStyle/>
                    <a:p>
                      <a:pPr algn="l" fontAlgn="ctr"/>
                      <a:r>
                        <a:rPr lang="en-US" sz="800" u="none" strike="noStrike" dirty="0" err="1">
                          <a:effectLst/>
                        </a:rPr>
                        <a:t>Luhdorff</a:t>
                      </a:r>
                      <a:r>
                        <a:rPr lang="en-US" sz="800" u="none" strike="noStrike" dirty="0">
                          <a:effectLst/>
                        </a:rPr>
                        <a:t> and </a:t>
                      </a:r>
                      <a:r>
                        <a:rPr lang="en-US" sz="800" u="none" strike="noStrike" dirty="0" err="1">
                          <a:effectLst/>
                        </a:rPr>
                        <a:t>Scalmanini</a:t>
                      </a:r>
                      <a:endParaRPr lang="en-US" sz="800" b="0" i="0" u="none" strike="noStrike" dirty="0">
                        <a:solidFill>
                          <a:srgbClr val="000000"/>
                        </a:solidFill>
                        <a:effectLst/>
                        <a:latin typeface="Cambria" panose="02040503050406030204" pitchFamily="18" charset="0"/>
                      </a:endParaRPr>
                    </a:p>
                  </a:txBody>
                  <a:tcPr marL="4218" marR="4218" marT="4218" marB="0" anchor="ctr"/>
                </a:tc>
              </a:tr>
              <a:tr h="213598">
                <a:tc>
                  <a:txBody>
                    <a:bodyPr/>
                    <a:lstStyle/>
                    <a:p>
                      <a:pPr algn="l" fontAlgn="ctr"/>
                      <a:r>
                        <a:rPr lang="en-US" sz="800" b="1" u="none" strike="noStrike">
                          <a:effectLst/>
                        </a:rPr>
                        <a:t>Eleanor Bartolomeo</a:t>
                      </a:r>
                      <a:endParaRPr lang="en-US" sz="800" b="1" i="0" u="none" strike="noStrike">
                        <a:solidFill>
                          <a:srgbClr val="000000"/>
                        </a:solidFill>
                        <a:effectLst/>
                        <a:latin typeface="Cambria" panose="02040503050406030204" pitchFamily="18" charset="0"/>
                      </a:endParaRPr>
                    </a:p>
                  </a:txBody>
                  <a:tcPr marL="4218" marR="4218" marT="4218" marB="0" anchor="ctr"/>
                </a:tc>
                <a:tc>
                  <a:txBody>
                    <a:bodyPr/>
                    <a:lstStyle/>
                    <a:p>
                      <a:pPr algn="l" fontAlgn="ctr"/>
                      <a:r>
                        <a:rPr lang="en-US" sz="800" u="none" strike="noStrike" dirty="0">
                          <a:effectLst/>
                        </a:rPr>
                        <a:t>State Water Resources Control Board</a:t>
                      </a:r>
                      <a:endParaRPr lang="en-US" sz="800" b="0" i="0" u="none" strike="noStrike" dirty="0">
                        <a:solidFill>
                          <a:srgbClr val="000000"/>
                        </a:solidFill>
                        <a:effectLst/>
                        <a:latin typeface="Cambria" panose="02040503050406030204" pitchFamily="18" charset="0"/>
                      </a:endParaRPr>
                    </a:p>
                  </a:txBody>
                  <a:tcPr marL="4218" marR="4218" marT="4218" marB="0" anchor="ctr"/>
                </a:tc>
                <a:tc>
                  <a:txBody>
                    <a:bodyPr/>
                    <a:lstStyle/>
                    <a:p>
                      <a:pPr algn="l" fontAlgn="ctr"/>
                      <a:r>
                        <a:rPr lang="en-US" sz="800" u="sng" strike="noStrike" dirty="0">
                          <a:effectLst/>
                        </a:rPr>
                        <a:t>Lester Snow</a:t>
                      </a:r>
                      <a:endParaRPr lang="en-US" sz="800" b="0" i="0" u="sng" strike="noStrike" dirty="0">
                        <a:solidFill>
                          <a:srgbClr val="000000"/>
                        </a:solidFill>
                        <a:effectLst/>
                        <a:latin typeface="Cambria" panose="02040503050406030204" pitchFamily="18" charset="0"/>
                      </a:endParaRPr>
                    </a:p>
                  </a:txBody>
                  <a:tcPr marL="4218" marR="4218" marT="4218" marB="0" anchor="ctr"/>
                </a:tc>
                <a:tc>
                  <a:txBody>
                    <a:bodyPr/>
                    <a:lstStyle/>
                    <a:p>
                      <a:pPr algn="l" fontAlgn="b"/>
                      <a:r>
                        <a:rPr lang="en-US" sz="800" u="none" strike="noStrike" dirty="0">
                          <a:effectLst/>
                        </a:rPr>
                        <a:t>California Water Foundation</a:t>
                      </a:r>
                      <a:endParaRPr lang="en-US" sz="800" b="0" i="0" u="none" strike="noStrike" dirty="0">
                        <a:solidFill>
                          <a:srgbClr val="000000"/>
                        </a:solidFill>
                        <a:effectLst/>
                        <a:latin typeface="Cambria" panose="02040503050406030204" pitchFamily="18" charset="0"/>
                      </a:endParaRPr>
                    </a:p>
                  </a:txBody>
                  <a:tcPr marL="4218" marR="4218" marT="4218" marB="0" anchor="b"/>
                </a:tc>
              </a:tr>
              <a:tr h="213598">
                <a:tc>
                  <a:txBody>
                    <a:bodyPr/>
                    <a:lstStyle/>
                    <a:p>
                      <a:pPr algn="l" fontAlgn="ctr"/>
                      <a:r>
                        <a:rPr lang="en-US" sz="800" b="1" u="none" strike="noStrike">
                          <a:effectLst/>
                        </a:rPr>
                        <a:t>Amanda Bohl</a:t>
                      </a:r>
                      <a:endParaRPr lang="en-US" sz="800" b="1" i="0" u="none" strike="noStrike">
                        <a:solidFill>
                          <a:srgbClr val="000000"/>
                        </a:solidFill>
                        <a:effectLst/>
                        <a:latin typeface="Cambria" panose="02040503050406030204" pitchFamily="18" charset="0"/>
                      </a:endParaRPr>
                    </a:p>
                  </a:txBody>
                  <a:tcPr marL="4218" marR="4218" marT="4218" marB="0" anchor="ctr"/>
                </a:tc>
                <a:tc>
                  <a:txBody>
                    <a:bodyPr/>
                    <a:lstStyle/>
                    <a:p>
                      <a:pPr algn="l" fontAlgn="ctr"/>
                      <a:r>
                        <a:rPr lang="en-US" sz="800" u="none" strike="noStrike">
                          <a:effectLst/>
                        </a:rPr>
                        <a:t>Sacramento-San Joaquin Delta Conservancy</a:t>
                      </a:r>
                      <a:endParaRPr lang="en-US" sz="800" b="0" i="0" u="none" strike="noStrike">
                        <a:solidFill>
                          <a:srgbClr val="000000"/>
                        </a:solidFill>
                        <a:effectLst/>
                        <a:latin typeface="Cambria" panose="02040503050406030204" pitchFamily="18" charset="0"/>
                      </a:endParaRPr>
                    </a:p>
                  </a:txBody>
                  <a:tcPr marL="4218" marR="4218" marT="4218" marB="0" anchor="ctr"/>
                </a:tc>
                <a:tc>
                  <a:txBody>
                    <a:bodyPr/>
                    <a:lstStyle/>
                    <a:p>
                      <a:pPr algn="l" fontAlgn="b"/>
                      <a:r>
                        <a:rPr lang="en-US" sz="800" u="sng" strike="noStrike" dirty="0">
                          <a:effectLst/>
                        </a:rPr>
                        <a:t>Steve Phillips</a:t>
                      </a:r>
                      <a:endParaRPr lang="en-US" sz="800" b="0" i="0" u="sng" strike="noStrike" dirty="0">
                        <a:solidFill>
                          <a:srgbClr val="000000"/>
                        </a:solidFill>
                        <a:effectLst/>
                        <a:latin typeface="Cambria" panose="02040503050406030204" pitchFamily="18" charset="0"/>
                      </a:endParaRPr>
                    </a:p>
                  </a:txBody>
                  <a:tcPr marL="4218" marR="4218" marT="4218" marB="0" anchor="b"/>
                </a:tc>
                <a:tc>
                  <a:txBody>
                    <a:bodyPr/>
                    <a:lstStyle/>
                    <a:p>
                      <a:pPr algn="l" fontAlgn="ctr"/>
                      <a:r>
                        <a:rPr lang="en-US" sz="800" u="none" strike="noStrike" dirty="0">
                          <a:effectLst/>
                        </a:rPr>
                        <a:t>US Geological Survey</a:t>
                      </a:r>
                      <a:endParaRPr lang="en-US" sz="800" b="0" i="0" u="none" strike="noStrike" dirty="0">
                        <a:solidFill>
                          <a:srgbClr val="000000"/>
                        </a:solidFill>
                        <a:effectLst/>
                        <a:latin typeface="Cambria" panose="02040503050406030204" pitchFamily="18" charset="0"/>
                      </a:endParaRPr>
                    </a:p>
                  </a:txBody>
                  <a:tcPr marL="4218" marR="4218" marT="4218" marB="0" anchor="ctr"/>
                </a:tc>
              </a:tr>
              <a:tr h="270952">
                <a:tc>
                  <a:txBody>
                    <a:bodyPr/>
                    <a:lstStyle/>
                    <a:p>
                      <a:pPr algn="l" fontAlgn="ctr"/>
                      <a:r>
                        <a:rPr lang="en-US" sz="800" b="1" u="none" strike="noStrike">
                          <a:effectLst/>
                        </a:rPr>
                        <a:t>Holly Canada</a:t>
                      </a:r>
                      <a:endParaRPr lang="en-US" sz="800" b="1" i="0" u="none" strike="noStrike">
                        <a:solidFill>
                          <a:srgbClr val="000000"/>
                        </a:solidFill>
                        <a:effectLst/>
                        <a:latin typeface="Cambria" panose="02040503050406030204" pitchFamily="18" charset="0"/>
                      </a:endParaRPr>
                    </a:p>
                  </a:txBody>
                  <a:tcPr marL="4218" marR="4218" marT="4218" marB="0" anchor="ctr"/>
                </a:tc>
                <a:tc>
                  <a:txBody>
                    <a:bodyPr/>
                    <a:lstStyle/>
                    <a:p>
                      <a:pPr algn="l" fontAlgn="ctr"/>
                      <a:r>
                        <a:rPr lang="en-US" sz="800" u="none" strike="noStrike" dirty="0">
                          <a:effectLst/>
                        </a:rPr>
                        <a:t>California Department of Water Resources</a:t>
                      </a:r>
                      <a:endParaRPr lang="en-US" sz="800" b="0" i="0" u="none" strike="noStrike" dirty="0">
                        <a:solidFill>
                          <a:srgbClr val="000000"/>
                        </a:solidFill>
                        <a:effectLst/>
                        <a:latin typeface="Cambria" panose="02040503050406030204" pitchFamily="18" charset="0"/>
                      </a:endParaRPr>
                    </a:p>
                  </a:txBody>
                  <a:tcPr marL="4218" marR="4218" marT="4218" marB="0" anchor="ctr"/>
                </a:tc>
                <a:tc>
                  <a:txBody>
                    <a:bodyPr/>
                    <a:lstStyle/>
                    <a:p>
                      <a:pPr algn="l" fontAlgn="b"/>
                      <a:r>
                        <a:rPr lang="en-US" sz="800" u="sng" strike="noStrike" dirty="0">
                          <a:effectLst/>
                        </a:rPr>
                        <a:t>Tina Cannon-Leahy</a:t>
                      </a:r>
                      <a:endParaRPr lang="en-US" sz="800" b="0" i="0" u="sng" strike="noStrike" dirty="0">
                        <a:solidFill>
                          <a:srgbClr val="000000"/>
                        </a:solidFill>
                        <a:effectLst/>
                        <a:latin typeface="Cambria" panose="02040503050406030204" pitchFamily="18" charset="0"/>
                      </a:endParaRPr>
                    </a:p>
                  </a:txBody>
                  <a:tcPr marL="4218" marR="4218" marT="4218" marB="0" anchor="b"/>
                </a:tc>
                <a:tc>
                  <a:txBody>
                    <a:bodyPr/>
                    <a:lstStyle/>
                    <a:p>
                      <a:pPr algn="l" fontAlgn="b"/>
                      <a:r>
                        <a:rPr lang="en-US" sz="800" u="none" strike="noStrike" dirty="0">
                          <a:effectLst/>
                        </a:rPr>
                        <a:t>Assembly Water, Parks and Wildlife Committee</a:t>
                      </a:r>
                      <a:endParaRPr lang="en-US" sz="800" b="0" i="0" u="none" strike="noStrike" dirty="0">
                        <a:solidFill>
                          <a:srgbClr val="000000"/>
                        </a:solidFill>
                        <a:effectLst/>
                        <a:latin typeface="Cambria" panose="02040503050406030204" pitchFamily="18" charset="0"/>
                      </a:endParaRPr>
                    </a:p>
                  </a:txBody>
                  <a:tcPr marL="4218" marR="4218" marT="4218" marB="0" anchor="b"/>
                </a:tc>
              </a:tr>
              <a:tr h="213598">
                <a:tc>
                  <a:txBody>
                    <a:bodyPr/>
                    <a:lstStyle/>
                    <a:p>
                      <a:pPr algn="l" fontAlgn="ctr"/>
                      <a:r>
                        <a:rPr lang="en-US" sz="800" b="1" u="none" strike="noStrike">
                          <a:effectLst/>
                        </a:rPr>
                        <a:t>Laura Carpenter</a:t>
                      </a:r>
                      <a:endParaRPr lang="en-US" sz="800" b="1" i="0" u="none" strike="noStrike">
                        <a:solidFill>
                          <a:srgbClr val="000000"/>
                        </a:solidFill>
                        <a:effectLst/>
                        <a:latin typeface="Cambria" panose="02040503050406030204" pitchFamily="18" charset="0"/>
                      </a:endParaRPr>
                    </a:p>
                  </a:txBody>
                  <a:tcPr marL="4218" marR="4218" marT="4218" marB="0" anchor="ctr"/>
                </a:tc>
                <a:tc>
                  <a:txBody>
                    <a:bodyPr/>
                    <a:lstStyle/>
                    <a:p>
                      <a:pPr algn="l" fontAlgn="ctr"/>
                      <a:r>
                        <a:rPr lang="en-US" sz="800" u="none" strike="noStrike">
                          <a:effectLst/>
                        </a:rPr>
                        <a:t>Brown and Caldwell</a:t>
                      </a:r>
                      <a:endParaRPr lang="en-US" sz="800" b="0" i="0" u="none" strike="noStrike">
                        <a:solidFill>
                          <a:srgbClr val="000000"/>
                        </a:solidFill>
                        <a:effectLst/>
                        <a:latin typeface="Cambria" panose="02040503050406030204" pitchFamily="18" charset="0"/>
                      </a:endParaRPr>
                    </a:p>
                  </a:txBody>
                  <a:tcPr marL="4218" marR="4218" marT="4218" marB="0" anchor="ctr"/>
                </a:tc>
                <a:tc>
                  <a:txBody>
                    <a:bodyPr/>
                    <a:lstStyle/>
                    <a:p>
                      <a:pPr algn="l" fontAlgn="b"/>
                      <a:r>
                        <a:rPr lang="en-US" sz="800" u="sng" strike="noStrike" dirty="0">
                          <a:effectLst/>
                        </a:rPr>
                        <a:t>Roy Herndon</a:t>
                      </a:r>
                      <a:endParaRPr lang="en-US" sz="800" b="0" i="0" u="sng" strike="noStrike" dirty="0">
                        <a:solidFill>
                          <a:srgbClr val="000000"/>
                        </a:solidFill>
                        <a:effectLst/>
                        <a:latin typeface="Cambria" panose="02040503050406030204" pitchFamily="18" charset="0"/>
                      </a:endParaRPr>
                    </a:p>
                  </a:txBody>
                  <a:tcPr marL="4218" marR="4218" marT="4218" marB="0" anchor="b"/>
                </a:tc>
                <a:tc>
                  <a:txBody>
                    <a:bodyPr/>
                    <a:lstStyle/>
                    <a:p>
                      <a:pPr algn="l" fontAlgn="b"/>
                      <a:r>
                        <a:rPr lang="en-US" sz="800" u="none" strike="noStrike" dirty="0">
                          <a:effectLst/>
                        </a:rPr>
                        <a:t>Orange County Water District</a:t>
                      </a:r>
                      <a:endParaRPr lang="en-US" sz="800" b="0" i="0" u="none" strike="noStrike" dirty="0">
                        <a:solidFill>
                          <a:srgbClr val="000000"/>
                        </a:solidFill>
                        <a:effectLst/>
                        <a:latin typeface="Cambria" panose="02040503050406030204" pitchFamily="18" charset="0"/>
                      </a:endParaRPr>
                    </a:p>
                  </a:txBody>
                  <a:tcPr marL="4218" marR="4218" marT="4218" marB="0" anchor="b"/>
                </a:tc>
              </a:tr>
              <a:tr h="180635">
                <a:tc>
                  <a:txBody>
                    <a:bodyPr/>
                    <a:lstStyle/>
                    <a:p>
                      <a:pPr algn="l" fontAlgn="ctr"/>
                      <a:r>
                        <a:rPr lang="en-US" sz="800" b="1" u="none" strike="noStrike">
                          <a:effectLst/>
                        </a:rPr>
                        <a:t>Omar Carrillo</a:t>
                      </a:r>
                      <a:endParaRPr lang="en-US" sz="800" b="1" i="0" u="none" strike="noStrike">
                        <a:solidFill>
                          <a:srgbClr val="000000"/>
                        </a:solidFill>
                        <a:effectLst/>
                        <a:latin typeface="Cambria" panose="02040503050406030204" pitchFamily="18" charset="0"/>
                      </a:endParaRPr>
                    </a:p>
                  </a:txBody>
                  <a:tcPr marL="4218" marR="4218" marT="4218" marB="0" anchor="ctr"/>
                </a:tc>
                <a:tc>
                  <a:txBody>
                    <a:bodyPr/>
                    <a:lstStyle/>
                    <a:p>
                      <a:pPr algn="l" fontAlgn="ctr"/>
                      <a:r>
                        <a:rPr lang="en-US" sz="800" u="none" strike="noStrike" dirty="0">
                          <a:effectLst/>
                        </a:rPr>
                        <a:t>Community Water Center</a:t>
                      </a:r>
                      <a:endParaRPr lang="en-US" sz="800" b="0" i="0" u="none" strike="noStrike" dirty="0">
                        <a:solidFill>
                          <a:srgbClr val="000000"/>
                        </a:solidFill>
                        <a:effectLst/>
                        <a:latin typeface="Cambria" panose="02040503050406030204" pitchFamily="18" charset="0"/>
                      </a:endParaRPr>
                    </a:p>
                  </a:txBody>
                  <a:tcPr marL="4218" marR="4218" marT="4218" marB="0" anchor="ctr"/>
                </a:tc>
                <a:tc>
                  <a:txBody>
                    <a:bodyPr/>
                    <a:lstStyle/>
                    <a:p>
                      <a:pPr algn="l" fontAlgn="b"/>
                      <a:r>
                        <a:rPr lang="en-US" sz="800" u="sng" strike="noStrike" dirty="0">
                          <a:effectLst/>
                        </a:rPr>
                        <a:t>Chris Petersen</a:t>
                      </a:r>
                      <a:endParaRPr lang="en-US" sz="800" b="0" i="0" u="sng" strike="noStrike" dirty="0">
                        <a:solidFill>
                          <a:srgbClr val="000000"/>
                        </a:solidFill>
                        <a:effectLst/>
                        <a:latin typeface="Cambria" panose="02040503050406030204" pitchFamily="18" charset="0"/>
                      </a:endParaRPr>
                    </a:p>
                  </a:txBody>
                  <a:tcPr marL="4218" marR="4218" marT="4218" marB="0" anchor="b"/>
                </a:tc>
                <a:tc>
                  <a:txBody>
                    <a:bodyPr/>
                    <a:lstStyle/>
                    <a:p>
                      <a:pPr algn="l" fontAlgn="b"/>
                      <a:r>
                        <a:rPr lang="en-US" sz="800" u="none" strike="noStrike" dirty="0">
                          <a:effectLst/>
                        </a:rPr>
                        <a:t>West Yost &amp; Associates</a:t>
                      </a:r>
                      <a:endParaRPr lang="en-US" sz="800" b="0" i="0" u="none" strike="noStrike" dirty="0">
                        <a:solidFill>
                          <a:srgbClr val="000000"/>
                        </a:solidFill>
                        <a:effectLst/>
                        <a:latin typeface="Cambria" panose="02040503050406030204" pitchFamily="18" charset="0"/>
                      </a:endParaRPr>
                    </a:p>
                  </a:txBody>
                  <a:tcPr marL="4218" marR="4218" marT="4218" marB="0" anchor="b"/>
                </a:tc>
              </a:tr>
              <a:tr h="213598">
                <a:tc>
                  <a:txBody>
                    <a:bodyPr/>
                    <a:lstStyle/>
                    <a:p>
                      <a:pPr algn="l" fontAlgn="ctr"/>
                      <a:r>
                        <a:rPr lang="en-US" sz="800" b="1" u="none" strike="noStrike" dirty="0">
                          <a:effectLst/>
                        </a:rPr>
                        <a:t>Lindsay Correa</a:t>
                      </a:r>
                      <a:endParaRPr lang="en-US" sz="800" b="1" i="0" u="none" strike="noStrike" dirty="0">
                        <a:solidFill>
                          <a:srgbClr val="000000"/>
                        </a:solidFill>
                        <a:effectLst/>
                        <a:latin typeface="Cambria" panose="02040503050406030204" pitchFamily="18" charset="0"/>
                      </a:endParaRPr>
                    </a:p>
                  </a:txBody>
                  <a:tcPr marL="4218" marR="4218" marT="4218" marB="0" anchor="ctr"/>
                </a:tc>
                <a:tc>
                  <a:txBody>
                    <a:bodyPr/>
                    <a:lstStyle/>
                    <a:p>
                      <a:pPr algn="l" fontAlgn="ctr"/>
                      <a:r>
                        <a:rPr lang="en-US" sz="800" u="none" strike="noStrike" dirty="0">
                          <a:effectLst/>
                        </a:rPr>
                        <a:t>Delta Stewardship Council</a:t>
                      </a:r>
                      <a:endParaRPr lang="en-US" sz="800" b="0" i="0" u="none" strike="noStrike" dirty="0">
                        <a:solidFill>
                          <a:srgbClr val="000000"/>
                        </a:solidFill>
                        <a:effectLst/>
                        <a:latin typeface="Cambria" panose="02040503050406030204" pitchFamily="18" charset="0"/>
                      </a:endParaRPr>
                    </a:p>
                  </a:txBody>
                  <a:tcPr marL="4218" marR="4218" marT="4218" marB="0" anchor="ctr"/>
                </a:tc>
                <a:tc>
                  <a:txBody>
                    <a:bodyPr/>
                    <a:lstStyle/>
                    <a:p>
                      <a:pPr algn="l" fontAlgn="b"/>
                      <a:r>
                        <a:rPr lang="en-US" sz="800" u="sng" strike="noStrike" dirty="0">
                          <a:effectLst/>
                        </a:rPr>
                        <a:t>Jason </a:t>
                      </a:r>
                      <a:r>
                        <a:rPr lang="en-US" sz="800" u="sng" strike="noStrike" dirty="0" err="1">
                          <a:effectLst/>
                        </a:rPr>
                        <a:t>Gianquinto</a:t>
                      </a:r>
                      <a:endParaRPr lang="en-US" sz="800" b="0" i="0" u="sng" strike="noStrike" dirty="0">
                        <a:solidFill>
                          <a:srgbClr val="000000"/>
                        </a:solidFill>
                        <a:effectLst/>
                        <a:latin typeface="Cambria" panose="02040503050406030204" pitchFamily="18" charset="0"/>
                      </a:endParaRPr>
                    </a:p>
                  </a:txBody>
                  <a:tcPr marL="4218" marR="4218" marT="4218" marB="0" anchor="b"/>
                </a:tc>
                <a:tc>
                  <a:txBody>
                    <a:bodyPr/>
                    <a:lstStyle/>
                    <a:p>
                      <a:pPr algn="l" fontAlgn="b"/>
                      <a:r>
                        <a:rPr lang="en-US" sz="800" u="none" strike="noStrike" dirty="0">
                          <a:effectLst/>
                        </a:rPr>
                        <a:t>Semitropic Water Storage District</a:t>
                      </a:r>
                      <a:endParaRPr lang="en-US" sz="800" b="0" i="0" u="none" strike="noStrike" dirty="0">
                        <a:solidFill>
                          <a:srgbClr val="000000"/>
                        </a:solidFill>
                        <a:effectLst/>
                        <a:latin typeface="Cambria" panose="02040503050406030204" pitchFamily="18" charset="0"/>
                      </a:endParaRPr>
                    </a:p>
                  </a:txBody>
                  <a:tcPr marL="4218" marR="4218" marT="4218" marB="0" anchor="b"/>
                </a:tc>
              </a:tr>
              <a:tr h="318582">
                <a:tc>
                  <a:txBody>
                    <a:bodyPr/>
                    <a:lstStyle/>
                    <a:p>
                      <a:pPr algn="l" fontAlgn="ctr"/>
                      <a:r>
                        <a:rPr lang="en-US" sz="800" b="1" u="none" strike="noStrike">
                          <a:effectLst/>
                        </a:rPr>
                        <a:t>Roberto C. Cortez</a:t>
                      </a:r>
                      <a:endParaRPr lang="en-US" sz="800" b="1" i="0" u="none" strike="noStrike">
                        <a:solidFill>
                          <a:srgbClr val="000000"/>
                        </a:solidFill>
                        <a:effectLst/>
                        <a:latin typeface="Cambria" panose="02040503050406030204" pitchFamily="18" charset="0"/>
                      </a:endParaRPr>
                    </a:p>
                  </a:txBody>
                  <a:tcPr marL="4218" marR="4218" marT="4218" marB="0" anchor="ctr"/>
                </a:tc>
                <a:tc>
                  <a:txBody>
                    <a:bodyPr/>
                    <a:lstStyle/>
                    <a:p>
                      <a:pPr algn="l" fontAlgn="ctr"/>
                      <a:r>
                        <a:rPr lang="en-US" sz="800" u="none" strike="noStrike">
                          <a:effectLst/>
                        </a:rPr>
                        <a:t>East Bay Municipal Utility District</a:t>
                      </a:r>
                      <a:endParaRPr lang="en-US" sz="800" b="0" i="0" u="none" strike="noStrike">
                        <a:solidFill>
                          <a:srgbClr val="000000"/>
                        </a:solidFill>
                        <a:effectLst/>
                        <a:latin typeface="Cambria" panose="02040503050406030204" pitchFamily="18" charset="0"/>
                      </a:endParaRPr>
                    </a:p>
                  </a:txBody>
                  <a:tcPr marL="4218" marR="4218" marT="4218" marB="0" anchor="ctr"/>
                </a:tc>
                <a:tc>
                  <a:txBody>
                    <a:bodyPr/>
                    <a:lstStyle/>
                    <a:p>
                      <a:pPr algn="l" fontAlgn="ctr"/>
                      <a:r>
                        <a:rPr lang="en-US" sz="800" u="sng" strike="noStrike" dirty="0">
                          <a:effectLst/>
                        </a:rPr>
                        <a:t>Chase Hurley</a:t>
                      </a:r>
                      <a:endParaRPr lang="en-US" sz="800" b="0" i="0" u="sng" strike="noStrike" dirty="0">
                        <a:solidFill>
                          <a:srgbClr val="000000"/>
                        </a:solidFill>
                        <a:effectLst/>
                        <a:latin typeface="Cambria" panose="02040503050406030204" pitchFamily="18" charset="0"/>
                      </a:endParaRPr>
                    </a:p>
                  </a:txBody>
                  <a:tcPr marL="4218" marR="4218" marT="4218" marB="0" anchor="ctr"/>
                </a:tc>
                <a:tc>
                  <a:txBody>
                    <a:bodyPr/>
                    <a:lstStyle/>
                    <a:p>
                      <a:pPr algn="l" fontAlgn="b"/>
                      <a:r>
                        <a:rPr lang="en-US" sz="800" u="none" strike="noStrike" dirty="0">
                          <a:effectLst/>
                        </a:rPr>
                        <a:t>San Luis Canal Company/Henry Miller Reclamation District</a:t>
                      </a:r>
                      <a:endParaRPr lang="en-US" sz="800" b="0" i="0" u="none" strike="noStrike" dirty="0">
                        <a:solidFill>
                          <a:srgbClr val="000000"/>
                        </a:solidFill>
                        <a:effectLst/>
                        <a:latin typeface="Cambria" panose="02040503050406030204" pitchFamily="18" charset="0"/>
                      </a:endParaRPr>
                    </a:p>
                  </a:txBody>
                  <a:tcPr marL="4218" marR="4218" marT="4218" marB="0" anchor="b"/>
                </a:tc>
              </a:tr>
              <a:tr h="213598">
                <a:tc>
                  <a:txBody>
                    <a:bodyPr/>
                    <a:lstStyle/>
                    <a:p>
                      <a:pPr algn="l" fontAlgn="ctr"/>
                      <a:r>
                        <a:rPr lang="en-US" sz="800" b="1" u="none" strike="noStrike">
                          <a:effectLst/>
                        </a:rPr>
                        <a:t>Rebecca Crebbin-Coates</a:t>
                      </a:r>
                      <a:endParaRPr lang="en-US" sz="800" b="1" i="0" u="none" strike="noStrike">
                        <a:solidFill>
                          <a:srgbClr val="000000"/>
                        </a:solidFill>
                        <a:effectLst/>
                        <a:latin typeface="Cambria" panose="02040503050406030204" pitchFamily="18" charset="0"/>
                      </a:endParaRPr>
                    </a:p>
                  </a:txBody>
                  <a:tcPr marL="4218" marR="4218" marT="4218" marB="0" anchor="ctr"/>
                </a:tc>
                <a:tc>
                  <a:txBody>
                    <a:bodyPr/>
                    <a:lstStyle/>
                    <a:p>
                      <a:pPr algn="l" fontAlgn="ctr"/>
                      <a:r>
                        <a:rPr lang="en-US" sz="800" u="none" strike="noStrike">
                          <a:effectLst/>
                        </a:rPr>
                        <a:t>Planning and Conservation League</a:t>
                      </a:r>
                      <a:endParaRPr lang="en-US" sz="800" b="0" i="0" u="none" strike="noStrike">
                        <a:solidFill>
                          <a:srgbClr val="000000"/>
                        </a:solidFill>
                        <a:effectLst/>
                        <a:latin typeface="Cambria" panose="02040503050406030204" pitchFamily="18" charset="0"/>
                      </a:endParaRPr>
                    </a:p>
                  </a:txBody>
                  <a:tcPr marL="4218" marR="4218" marT="4218" marB="0" anchor="ctr"/>
                </a:tc>
                <a:tc>
                  <a:txBody>
                    <a:bodyPr/>
                    <a:lstStyle/>
                    <a:p>
                      <a:pPr algn="l" fontAlgn="b"/>
                      <a:r>
                        <a:rPr lang="en-US" sz="800" u="sng" strike="noStrike" dirty="0">
                          <a:effectLst/>
                        </a:rPr>
                        <a:t>Rob Swartz</a:t>
                      </a:r>
                      <a:endParaRPr lang="en-US" sz="800" b="0" i="0" u="sng" strike="noStrike" dirty="0">
                        <a:solidFill>
                          <a:srgbClr val="000000"/>
                        </a:solidFill>
                        <a:effectLst/>
                        <a:latin typeface="Cambria" panose="02040503050406030204" pitchFamily="18" charset="0"/>
                      </a:endParaRPr>
                    </a:p>
                  </a:txBody>
                  <a:tcPr marL="4218" marR="4218" marT="4218" marB="0" anchor="b"/>
                </a:tc>
                <a:tc>
                  <a:txBody>
                    <a:bodyPr/>
                    <a:lstStyle/>
                    <a:p>
                      <a:pPr algn="l" fontAlgn="b"/>
                      <a:r>
                        <a:rPr lang="en-US" sz="800" u="none" strike="noStrike" dirty="0">
                          <a:effectLst/>
                        </a:rPr>
                        <a:t>Regional Water Authority</a:t>
                      </a:r>
                      <a:endParaRPr lang="en-US" sz="800" b="0" i="0" u="none" strike="noStrike" dirty="0">
                        <a:solidFill>
                          <a:srgbClr val="000000"/>
                        </a:solidFill>
                        <a:effectLst/>
                        <a:latin typeface="Cambria" panose="02040503050406030204" pitchFamily="18" charset="0"/>
                      </a:endParaRPr>
                    </a:p>
                  </a:txBody>
                  <a:tcPr marL="4218" marR="4218" marT="4218" marB="0" anchor="b"/>
                </a:tc>
              </a:tr>
              <a:tr h="277695">
                <a:tc>
                  <a:txBody>
                    <a:bodyPr/>
                    <a:lstStyle/>
                    <a:p>
                      <a:pPr algn="l" fontAlgn="ctr"/>
                      <a:r>
                        <a:rPr lang="en-US" sz="800" b="1" u="none" strike="noStrike">
                          <a:effectLst/>
                        </a:rPr>
                        <a:t>Kristina Donnelly</a:t>
                      </a:r>
                      <a:endParaRPr lang="en-US" sz="800" b="1" i="0" u="none" strike="noStrike">
                        <a:solidFill>
                          <a:srgbClr val="000000"/>
                        </a:solidFill>
                        <a:effectLst/>
                        <a:latin typeface="Cambria" panose="02040503050406030204" pitchFamily="18" charset="0"/>
                      </a:endParaRPr>
                    </a:p>
                  </a:txBody>
                  <a:tcPr marL="4218" marR="4218" marT="4218" marB="0" anchor="ctr"/>
                </a:tc>
                <a:tc>
                  <a:txBody>
                    <a:bodyPr/>
                    <a:lstStyle/>
                    <a:p>
                      <a:pPr algn="l" fontAlgn="ctr"/>
                      <a:r>
                        <a:rPr lang="en-US" sz="800" u="none" strike="noStrike">
                          <a:effectLst/>
                        </a:rPr>
                        <a:t>Pacific Institute</a:t>
                      </a:r>
                      <a:endParaRPr lang="en-US" sz="800" b="0" i="0" u="none" strike="noStrike">
                        <a:solidFill>
                          <a:srgbClr val="000000"/>
                        </a:solidFill>
                        <a:effectLst/>
                        <a:latin typeface="Cambria" panose="02040503050406030204" pitchFamily="18" charset="0"/>
                      </a:endParaRPr>
                    </a:p>
                  </a:txBody>
                  <a:tcPr marL="4218" marR="4218" marT="4218" marB="0" anchor="ctr"/>
                </a:tc>
                <a:tc>
                  <a:txBody>
                    <a:bodyPr/>
                    <a:lstStyle/>
                    <a:p>
                      <a:pPr algn="l" fontAlgn="b"/>
                      <a:r>
                        <a:rPr lang="en-US" sz="800" u="sng" strike="noStrike" dirty="0">
                          <a:effectLst/>
                        </a:rPr>
                        <a:t>Danielle </a:t>
                      </a:r>
                      <a:r>
                        <a:rPr lang="en-US" sz="800" u="sng" strike="noStrike" dirty="0" err="1">
                          <a:effectLst/>
                        </a:rPr>
                        <a:t>Blacet</a:t>
                      </a:r>
                      <a:endParaRPr lang="en-US" sz="800" b="0" i="0" u="sng" strike="noStrike" dirty="0">
                        <a:solidFill>
                          <a:srgbClr val="000000"/>
                        </a:solidFill>
                        <a:effectLst/>
                        <a:latin typeface="Cambria" panose="02040503050406030204" pitchFamily="18" charset="0"/>
                      </a:endParaRPr>
                    </a:p>
                  </a:txBody>
                  <a:tcPr marL="4218" marR="4218" marT="4218" marB="0" anchor="b"/>
                </a:tc>
                <a:tc>
                  <a:txBody>
                    <a:bodyPr/>
                    <a:lstStyle/>
                    <a:p>
                      <a:pPr algn="l" fontAlgn="b"/>
                      <a:r>
                        <a:rPr lang="en-US" sz="800" u="none" strike="noStrike" dirty="0">
                          <a:effectLst/>
                        </a:rPr>
                        <a:t>Association of California Water Agencies</a:t>
                      </a:r>
                      <a:endParaRPr lang="en-US" sz="800" b="0" i="0" u="none" strike="noStrike" dirty="0">
                        <a:solidFill>
                          <a:srgbClr val="000000"/>
                        </a:solidFill>
                        <a:effectLst/>
                        <a:latin typeface="Cambria" panose="02040503050406030204" pitchFamily="18" charset="0"/>
                      </a:endParaRPr>
                    </a:p>
                  </a:txBody>
                  <a:tcPr marL="4218" marR="4218" marT="4218" marB="0" anchor="b"/>
                </a:tc>
              </a:tr>
              <a:tr h="213598">
                <a:tc>
                  <a:txBody>
                    <a:bodyPr/>
                    <a:lstStyle/>
                    <a:p>
                      <a:pPr algn="l" fontAlgn="ctr"/>
                      <a:r>
                        <a:rPr lang="en-US" sz="800" b="1" u="none" strike="noStrike">
                          <a:effectLst/>
                        </a:rPr>
                        <a:t>Rebecca K Guo</a:t>
                      </a:r>
                      <a:endParaRPr lang="en-US" sz="800" b="1" i="0" u="none" strike="noStrike">
                        <a:solidFill>
                          <a:srgbClr val="000000"/>
                        </a:solidFill>
                        <a:effectLst/>
                        <a:latin typeface="Cambria" panose="02040503050406030204" pitchFamily="18" charset="0"/>
                      </a:endParaRPr>
                    </a:p>
                  </a:txBody>
                  <a:tcPr marL="4218" marR="4218" marT="4218" marB="0" anchor="ctr"/>
                </a:tc>
                <a:tc>
                  <a:txBody>
                    <a:bodyPr/>
                    <a:lstStyle/>
                    <a:p>
                      <a:pPr algn="l" fontAlgn="ctr"/>
                      <a:r>
                        <a:rPr lang="en-US" sz="800" u="none" strike="noStrike">
                          <a:effectLst/>
                        </a:rPr>
                        <a:t>MWH Americas</a:t>
                      </a:r>
                      <a:endParaRPr lang="en-US" sz="800" b="0" i="0" u="none" strike="noStrike">
                        <a:solidFill>
                          <a:srgbClr val="000000"/>
                        </a:solidFill>
                        <a:effectLst/>
                        <a:latin typeface="Cambria" panose="02040503050406030204" pitchFamily="18" charset="0"/>
                      </a:endParaRPr>
                    </a:p>
                  </a:txBody>
                  <a:tcPr marL="4218" marR="4218" marT="4218" marB="0" anchor="ctr"/>
                </a:tc>
                <a:tc>
                  <a:txBody>
                    <a:bodyPr/>
                    <a:lstStyle/>
                    <a:p>
                      <a:pPr algn="l" fontAlgn="b"/>
                      <a:r>
                        <a:rPr lang="en-US" sz="800" u="sng" strike="noStrike" dirty="0" err="1">
                          <a:effectLst/>
                        </a:rPr>
                        <a:t>Caren</a:t>
                      </a:r>
                      <a:r>
                        <a:rPr lang="en-US" sz="800" u="sng" strike="noStrike" dirty="0">
                          <a:effectLst/>
                        </a:rPr>
                        <a:t> </a:t>
                      </a:r>
                      <a:r>
                        <a:rPr lang="en-US" sz="800" u="sng" strike="noStrike" dirty="0" err="1">
                          <a:effectLst/>
                        </a:rPr>
                        <a:t>Trgovicich</a:t>
                      </a:r>
                      <a:endParaRPr lang="en-US" sz="800" b="0" i="0" u="sng" strike="noStrike" dirty="0">
                        <a:solidFill>
                          <a:srgbClr val="000000"/>
                        </a:solidFill>
                        <a:effectLst/>
                        <a:latin typeface="Cambria" panose="02040503050406030204" pitchFamily="18" charset="0"/>
                      </a:endParaRPr>
                    </a:p>
                  </a:txBody>
                  <a:tcPr marL="4218" marR="4218" marT="4218" marB="0" anchor="b"/>
                </a:tc>
                <a:tc>
                  <a:txBody>
                    <a:bodyPr/>
                    <a:lstStyle/>
                    <a:p>
                      <a:pPr algn="l" fontAlgn="b"/>
                      <a:r>
                        <a:rPr lang="en-US" sz="800" u="none" strike="noStrike" dirty="0">
                          <a:effectLst/>
                        </a:rPr>
                        <a:t>State Water Resources Control Board</a:t>
                      </a:r>
                      <a:endParaRPr lang="en-US" sz="800" b="0" i="0" u="none" strike="noStrike" dirty="0">
                        <a:solidFill>
                          <a:srgbClr val="000000"/>
                        </a:solidFill>
                        <a:effectLst/>
                        <a:latin typeface="Cambria" panose="02040503050406030204" pitchFamily="18" charset="0"/>
                      </a:endParaRPr>
                    </a:p>
                  </a:txBody>
                  <a:tcPr marL="4218" marR="4218" marT="4218" marB="0" anchor="b"/>
                </a:tc>
              </a:tr>
              <a:tr h="213598">
                <a:tc>
                  <a:txBody>
                    <a:bodyPr/>
                    <a:lstStyle/>
                    <a:p>
                      <a:pPr algn="l" fontAlgn="ctr"/>
                      <a:r>
                        <a:rPr lang="en-US" sz="800" b="1" u="none" strike="noStrike">
                          <a:effectLst/>
                        </a:rPr>
                        <a:t>Trudi Hughes</a:t>
                      </a:r>
                      <a:endParaRPr lang="en-US" sz="800" b="1" i="0" u="none" strike="noStrike">
                        <a:solidFill>
                          <a:srgbClr val="000000"/>
                        </a:solidFill>
                        <a:effectLst/>
                        <a:latin typeface="Cambria" panose="02040503050406030204" pitchFamily="18" charset="0"/>
                      </a:endParaRPr>
                    </a:p>
                  </a:txBody>
                  <a:tcPr marL="4218" marR="4218" marT="4218" marB="0" anchor="ctr"/>
                </a:tc>
                <a:tc>
                  <a:txBody>
                    <a:bodyPr/>
                    <a:lstStyle/>
                    <a:p>
                      <a:pPr algn="l" fontAlgn="ctr"/>
                      <a:r>
                        <a:rPr lang="en-US" sz="800" u="none" strike="noStrike">
                          <a:effectLst/>
                        </a:rPr>
                        <a:t>California League of Food Processors</a:t>
                      </a:r>
                      <a:endParaRPr lang="en-US" sz="800" b="0" i="0" u="none" strike="noStrike">
                        <a:solidFill>
                          <a:srgbClr val="000000"/>
                        </a:solidFill>
                        <a:effectLst/>
                        <a:latin typeface="Cambria" panose="02040503050406030204" pitchFamily="18" charset="0"/>
                      </a:endParaRPr>
                    </a:p>
                  </a:txBody>
                  <a:tcPr marL="4218" marR="4218" marT="4218" marB="0" anchor="ctr"/>
                </a:tc>
                <a:tc>
                  <a:txBody>
                    <a:bodyPr/>
                    <a:lstStyle/>
                    <a:p>
                      <a:pPr algn="l" fontAlgn="b"/>
                      <a:r>
                        <a:rPr lang="en-US" sz="800" u="sng" strike="noStrike" dirty="0">
                          <a:effectLst/>
                        </a:rPr>
                        <a:t>Thomas Harter</a:t>
                      </a:r>
                      <a:endParaRPr lang="en-US" sz="800" b="0" i="0" u="sng" strike="noStrike" dirty="0">
                        <a:solidFill>
                          <a:srgbClr val="000000"/>
                        </a:solidFill>
                        <a:effectLst/>
                        <a:latin typeface="Cambria" panose="02040503050406030204" pitchFamily="18" charset="0"/>
                      </a:endParaRPr>
                    </a:p>
                  </a:txBody>
                  <a:tcPr marL="4218" marR="4218" marT="4218" marB="0" anchor="b"/>
                </a:tc>
                <a:tc>
                  <a:txBody>
                    <a:bodyPr/>
                    <a:lstStyle/>
                    <a:p>
                      <a:pPr algn="l" fontAlgn="ctr"/>
                      <a:r>
                        <a:rPr lang="en-US" sz="800" u="none" strike="noStrike" dirty="0">
                          <a:effectLst/>
                        </a:rPr>
                        <a:t>University of California</a:t>
                      </a:r>
                      <a:endParaRPr lang="en-US" sz="800" b="0" i="0" u="none" strike="noStrike" dirty="0">
                        <a:solidFill>
                          <a:srgbClr val="000000"/>
                        </a:solidFill>
                        <a:effectLst/>
                        <a:latin typeface="Cambria" panose="02040503050406030204" pitchFamily="18" charset="0"/>
                      </a:endParaRPr>
                    </a:p>
                  </a:txBody>
                  <a:tcPr marL="4218" marR="4218" marT="4218" marB="0" anchor="ctr"/>
                </a:tc>
              </a:tr>
              <a:tr h="213598">
                <a:tc>
                  <a:txBody>
                    <a:bodyPr/>
                    <a:lstStyle/>
                    <a:p>
                      <a:pPr algn="l" fontAlgn="ctr"/>
                      <a:r>
                        <a:rPr lang="en-US" sz="800" b="1" u="none" strike="noStrike" dirty="0">
                          <a:effectLst/>
                        </a:rPr>
                        <a:t>Minta </a:t>
                      </a:r>
                      <a:r>
                        <a:rPr lang="en-US" sz="800" b="1" u="none" strike="noStrike" dirty="0" smtClean="0">
                          <a:effectLst/>
                        </a:rPr>
                        <a:t>Konieczki</a:t>
                      </a:r>
                      <a:endParaRPr lang="en-US" sz="800" b="1" i="0" u="none" strike="noStrike" dirty="0">
                        <a:solidFill>
                          <a:srgbClr val="000000"/>
                        </a:solidFill>
                        <a:effectLst/>
                        <a:latin typeface="Cambria" panose="02040503050406030204" pitchFamily="18" charset="0"/>
                      </a:endParaRPr>
                    </a:p>
                  </a:txBody>
                  <a:tcPr marL="4218" marR="4218" marT="4218" marB="0" anchor="ctr"/>
                </a:tc>
                <a:tc>
                  <a:txBody>
                    <a:bodyPr/>
                    <a:lstStyle/>
                    <a:p>
                      <a:pPr algn="l" fontAlgn="ctr"/>
                      <a:r>
                        <a:rPr lang="en-US" sz="800" u="none" strike="noStrike" dirty="0">
                          <a:effectLst/>
                        </a:rPr>
                        <a:t>ESA</a:t>
                      </a:r>
                      <a:endParaRPr lang="en-US" sz="800" b="0" i="0" u="none" strike="noStrike" dirty="0">
                        <a:solidFill>
                          <a:srgbClr val="000000"/>
                        </a:solidFill>
                        <a:effectLst/>
                        <a:latin typeface="Cambria" panose="02040503050406030204" pitchFamily="18" charset="0"/>
                      </a:endParaRPr>
                    </a:p>
                  </a:txBody>
                  <a:tcPr marL="4218" marR="4218" marT="4218" marB="0" anchor="ctr"/>
                </a:tc>
                <a:tc>
                  <a:txBody>
                    <a:bodyPr/>
                    <a:lstStyle/>
                    <a:p>
                      <a:pPr algn="l" fontAlgn="b"/>
                      <a:r>
                        <a:rPr lang="en-US" sz="800" u="sng" strike="noStrike" dirty="0">
                          <a:effectLst/>
                        </a:rPr>
                        <a:t>Mark Larsen</a:t>
                      </a:r>
                      <a:endParaRPr lang="en-US" sz="800" b="0" i="0" u="sng" strike="noStrike" dirty="0">
                        <a:solidFill>
                          <a:srgbClr val="000000"/>
                        </a:solidFill>
                        <a:effectLst/>
                        <a:latin typeface="Cambria" panose="02040503050406030204" pitchFamily="18" charset="0"/>
                      </a:endParaRPr>
                    </a:p>
                  </a:txBody>
                  <a:tcPr marL="4218" marR="4218" marT="4218" marB="0" anchor="b"/>
                </a:tc>
                <a:tc>
                  <a:txBody>
                    <a:bodyPr/>
                    <a:lstStyle/>
                    <a:p>
                      <a:pPr algn="l" fontAlgn="b"/>
                      <a:r>
                        <a:rPr lang="en-US" sz="800" u="none" strike="noStrike" dirty="0">
                          <a:effectLst/>
                        </a:rPr>
                        <a:t>Kaweah Delta Water Conservation District</a:t>
                      </a:r>
                      <a:endParaRPr lang="en-US" sz="800" b="0" i="0" u="none" strike="noStrike" dirty="0">
                        <a:solidFill>
                          <a:srgbClr val="000000"/>
                        </a:solidFill>
                        <a:effectLst/>
                        <a:latin typeface="Cambria" panose="02040503050406030204" pitchFamily="18" charset="0"/>
                      </a:endParaRPr>
                    </a:p>
                  </a:txBody>
                  <a:tcPr marL="4218" marR="4218" marT="4218" marB="0" anchor="b"/>
                </a:tc>
              </a:tr>
              <a:tr h="213598">
                <a:tc>
                  <a:txBody>
                    <a:bodyPr/>
                    <a:lstStyle/>
                    <a:p>
                      <a:pPr algn="l" fontAlgn="ctr"/>
                      <a:r>
                        <a:rPr lang="en-US" sz="800" b="1" u="none" strike="noStrike" dirty="0">
                          <a:effectLst/>
                        </a:rPr>
                        <a:t>Elizabeth Leeper</a:t>
                      </a:r>
                      <a:endParaRPr lang="en-US" sz="800" b="1" i="0" u="none" strike="noStrike" dirty="0">
                        <a:solidFill>
                          <a:srgbClr val="000000"/>
                        </a:solidFill>
                        <a:effectLst/>
                        <a:latin typeface="Cambria" panose="02040503050406030204" pitchFamily="18" charset="0"/>
                      </a:endParaRPr>
                    </a:p>
                  </a:txBody>
                  <a:tcPr marL="4218" marR="4218" marT="4218" marB="0" anchor="ctr"/>
                </a:tc>
                <a:tc>
                  <a:txBody>
                    <a:bodyPr/>
                    <a:lstStyle/>
                    <a:p>
                      <a:pPr algn="l" fontAlgn="ctr"/>
                      <a:r>
                        <a:rPr lang="en-US" sz="800" u="none" strike="noStrike">
                          <a:effectLst/>
                        </a:rPr>
                        <a:t>Kronick Moskovitz Tiedemann &amp; Girard</a:t>
                      </a:r>
                      <a:endParaRPr lang="en-US" sz="800" b="0" i="0" u="none" strike="noStrike">
                        <a:solidFill>
                          <a:srgbClr val="000000"/>
                        </a:solidFill>
                        <a:effectLst/>
                        <a:latin typeface="Cambria" panose="02040503050406030204" pitchFamily="18" charset="0"/>
                      </a:endParaRPr>
                    </a:p>
                  </a:txBody>
                  <a:tcPr marL="4218" marR="4218" marT="4218" marB="0" anchor="ctr"/>
                </a:tc>
                <a:tc>
                  <a:txBody>
                    <a:bodyPr/>
                    <a:lstStyle/>
                    <a:p>
                      <a:pPr algn="l" fontAlgn="ctr"/>
                      <a:r>
                        <a:rPr lang="en-US" sz="800" u="sng" strike="noStrike">
                          <a:effectLst/>
                        </a:rPr>
                        <a:t>Jay Lund</a:t>
                      </a:r>
                      <a:endParaRPr lang="en-US" sz="800" b="0" i="0" u="sng" strike="noStrike">
                        <a:solidFill>
                          <a:srgbClr val="000000"/>
                        </a:solidFill>
                        <a:effectLst/>
                        <a:latin typeface="Cambria" panose="02040503050406030204" pitchFamily="18" charset="0"/>
                      </a:endParaRPr>
                    </a:p>
                  </a:txBody>
                  <a:tcPr marL="4218" marR="4218" marT="4218" marB="0" anchor="ctr"/>
                </a:tc>
                <a:tc>
                  <a:txBody>
                    <a:bodyPr/>
                    <a:lstStyle/>
                    <a:p>
                      <a:pPr algn="l" fontAlgn="b"/>
                      <a:r>
                        <a:rPr lang="en-US" sz="800" u="none" strike="noStrike" dirty="0">
                          <a:effectLst/>
                        </a:rPr>
                        <a:t>UC Davis</a:t>
                      </a:r>
                      <a:endParaRPr lang="en-US" sz="800" b="0" i="0" u="none" strike="noStrike" dirty="0">
                        <a:solidFill>
                          <a:srgbClr val="000000"/>
                        </a:solidFill>
                        <a:effectLst/>
                        <a:latin typeface="Cambria" panose="02040503050406030204" pitchFamily="18" charset="0"/>
                      </a:endParaRPr>
                    </a:p>
                  </a:txBody>
                  <a:tcPr marL="4218" marR="4218" marT="4218" marB="0" anchor="b"/>
                </a:tc>
              </a:tr>
              <a:tr h="186334">
                <a:tc>
                  <a:txBody>
                    <a:bodyPr/>
                    <a:lstStyle/>
                    <a:p>
                      <a:pPr algn="l" fontAlgn="ctr"/>
                      <a:r>
                        <a:rPr lang="en-US" sz="800" b="1" u="none" strike="noStrike" dirty="0">
                          <a:effectLst/>
                        </a:rPr>
                        <a:t>Sean Maguire</a:t>
                      </a:r>
                      <a:endParaRPr lang="en-US" sz="800" b="1" i="0" u="none" strike="noStrike" dirty="0">
                        <a:solidFill>
                          <a:srgbClr val="000000"/>
                        </a:solidFill>
                        <a:effectLst/>
                        <a:latin typeface="Cambria" panose="02040503050406030204" pitchFamily="18" charset="0"/>
                      </a:endParaRPr>
                    </a:p>
                  </a:txBody>
                  <a:tcPr marL="4218" marR="4218" marT="4218" marB="0" anchor="ctr"/>
                </a:tc>
                <a:tc>
                  <a:txBody>
                    <a:bodyPr/>
                    <a:lstStyle/>
                    <a:p>
                      <a:pPr algn="l" fontAlgn="ctr"/>
                      <a:r>
                        <a:rPr lang="en-US" sz="800" u="none" strike="noStrike">
                          <a:effectLst/>
                        </a:rPr>
                        <a:t>Kennedy/Jenks Consultants</a:t>
                      </a:r>
                      <a:endParaRPr lang="en-US" sz="800" b="0" i="0" u="none" strike="noStrike">
                        <a:solidFill>
                          <a:srgbClr val="000000"/>
                        </a:solidFill>
                        <a:effectLst/>
                        <a:latin typeface="Cambria" panose="02040503050406030204" pitchFamily="18" charset="0"/>
                      </a:endParaRPr>
                    </a:p>
                  </a:txBody>
                  <a:tcPr marL="4218" marR="4218" marT="4218" marB="0" anchor="ctr"/>
                </a:tc>
                <a:tc>
                  <a:txBody>
                    <a:bodyPr/>
                    <a:lstStyle/>
                    <a:p>
                      <a:pPr algn="l" fontAlgn="b"/>
                      <a:r>
                        <a:rPr lang="en-US" sz="800" u="sng" strike="noStrike" dirty="0">
                          <a:effectLst/>
                        </a:rPr>
                        <a:t>Daniel Wendell</a:t>
                      </a:r>
                      <a:endParaRPr lang="en-US" sz="800" b="0" i="0" u="sng" strike="noStrike" dirty="0">
                        <a:solidFill>
                          <a:srgbClr val="000000"/>
                        </a:solidFill>
                        <a:effectLst/>
                        <a:latin typeface="Cambria" panose="02040503050406030204" pitchFamily="18" charset="0"/>
                      </a:endParaRPr>
                    </a:p>
                  </a:txBody>
                  <a:tcPr marL="4218" marR="4218" marT="4218" marB="0" anchor="b"/>
                </a:tc>
                <a:tc>
                  <a:txBody>
                    <a:bodyPr/>
                    <a:lstStyle/>
                    <a:p>
                      <a:pPr algn="l" fontAlgn="b"/>
                      <a:r>
                        <a:rPr lang="en-US" sz="800" u="none" strike="noStrike" dirty="0">
                          <a:effectLst/>
                        </a:rPr>
                        <a:t>The Nature Conservancy</a:t>
                      </a:r>
                      <a:endParaRPr lang="en-US" sz="800" b="0" i="0" u="none" strike="noStrike" dirty="0">
                        <a:solidFill>
                          <a:srgbClr val="000000"/>
                        </a:solidFill>
                        <a:effectLst/>
                        <a:latin typeface="Cambria" panose="02040503050406030204" pitchFamily="18" charset="0"/>
                      </a:endParaRPr>
                    </a:p>
                  </a:txBody>
                  <a:tcPr marL="4218" marR="4218" marT="4218" marB="0" anchor="b"/>
                </a:tc>
              </a:tr>
              <a:tr h="186334">
                <a:tc>
                  <a:txBody>
                    <a:bodyPr/>
                    <a:lstStyle/>
                    <a:p>
                      <a:pPr algn="l" fontAlgn="ctr"/>
                      <a:r>
                        <a:rPr lang="en-US" sz="800" b="1" u="none" strike="noStrike" dirty="0">
                          <a:effectLst/>
                        </a:rPr>
                        <a:t>Maureen Martin</a:t>
                      </a:r>
                      <a:endParaRPr lang="en-US" sz="800" b="1" i="0" u="none" strike="noStrike" dirty="0">
                        <a:solidFill>
                          <a:srgbClr val="000000"/>
                        </a:solidFill>
                        <a:effectLst/>
                        <a:latin typeface="Cambria" panose="02040503050406030204" pitchFamily="18" charset="0"/>
                      </a:endParaRPr>
                    </a:p>
                  </a:txBody>
                  <a:tcPr marL="4218" marR="4218" marT="4218" marB="0" anchor="ctr"/>
                </a:tc>
                <a:tc>
                  <a:txBody>
                    <a:bodyPr/>
                    <a:lstStyle/>
                    <a:p>
                      <a:pPr algn="l" fontAlgn="ctr"/>
                      <a:r>
                        <a:rPr lang="en-US" sz="800" u="none" strike="noStrike">
                          <a:effectLst/>
                        </a:rPr>
                        <a:t>Contra Costa Water District</a:t>
                      </a:r>
                      <a:endParaRPr lang="en-US" sz="800" b="0" i="0" u="none" strike="noStrike">
                        <a:solidFill>
                          <a:srgbClr val="000000"/>
                        </a:solidFill>
                        <a:effectLst/>
                        <a:latin typeface="Cambria" panose="02040503050406030204" pitchFamily="18" charset="0"/>
                      </a:endParaRPr>
                    </a:p>
                  </a:txBody>
                  <a:tcPr marL="4218" marR="4218" marT="4218" marB="0" anchor="ctr"/>
                </a:tc>
                <a:tc>
                  <a:txBody>
                    <a:bodyPr/>
                    <a:lstStyle/>
                    <a:p>
                      <a:pPr algn="l" fontAlgn="ctr"/>
                      <a:r>
                        <a:rPr lang="en-US" sz="800" u="sng" strike="noStrike">
                          <a:effectLst/>
                        </a:rPr>
                        <a:t>Sarah Raker</a:t>
                      </a:r>
                      <a:endParaRPr lang="en-US" sz="800" b="0" i="0" u="sng" strike="noStrike">
                        <a:solidFill>
                          <a:srgbClr val="000000"/>
                        </a:solidFill>
                        <a:effectLst/>
                        <a:latin typeface="Cambria" panose="02040503050406030204" pitchFamily="18" charset="0"/>
                      </a:endParaRPr>
                    </a:p>
                  </a:txBody>
                  <a:tcPr marL="4218" marR="4218" marT="4218" marB="0" anchor="ctr"/>
                </a:tc>
                <a:tc>
                  <a:txBody>
                    <a:bodyPr/>
                    <a:lstStyle/>
                    <a:p>
                      <a:pPr algn="l" fontAlgn="ctr"/>
                      <a:r>
                        <a:rPr lang="en-US" sz="800" u="none" strike="noStrike" dirty="0">
                          <a:effectLst/>
                        </a:rPr>
                        <a:t>AMEC</a:t>
                      </a:r>
                      <a:endParaRPr lang="en-US" sz="800" b="0" i="0" u="none" strike="noStrike" dirty="0">
                        <a:solidFill>
                          <a:srgbClr val="000000"/>
                        </a:solidFill>
                        <a:effectLst/>
                        <a:latin typeface="Cambria" panose="02040503050406030204" pitchFamily="18" charset="0"/>
                      </a:endParaRPr>
                    </a:p>
                  </a:txBody>
                  <a:tcPr marL="4218" marR="4218" marT="4218" marB="0" anchor="ctr"/>
                </a:tc>
              </a:tr>
              <a:tr h="213598">
                <a:tc>
                  <a:txBody>
                    <a:bodyPr/>
                    <a:lstStyle/>
                    <a:p>
                      <a:pPr algn="l" fontAlgn="ctr"/>
                      <a:r>
                        <a:rPr lang="en-US" sz="800" b="1" u="none" strike="noStrike" dirty="0">
                          <a:effectLst/>
                        </a:rPr>
                        <a:t>Aubrey </a:t>
                      </a:r>
                      <a:r>
                        <a:rPr lang="en-US" sz="800" b="1" u="none" strike="noStrike" dirty="0" err="1">
                          <a:effectLst/>
                        </a:rPr>
                        <a:t>Mescher</a:t>
                      </a:r>
                      <a:endParaRPr lang="en-US" sz="800" b="1" i="0" u="none" strike="noStrike" dirty="0">
                        <a:solidFill>
                          <a:srgbClr val="000000"/>
                        </a:solidFill>
                        <a:effectLst/>
                        <a:latin typeface="Cambria" panose="02040503050406030204" pitchFamily="18" charset="0"/>
                      </a:endParaRPr>
                    </a:p>
                  </a:txBody>
                  <a:tcPr marL="4218" marR="4218" marT="4218" marB="0" anchor="ctr"/>
                </a:tc>
                <a:tc>
                  <a:txBody>
                    <a:bodyPr/>
                    <a:lstStyle/>
                    <a:p>
                      <a:pPr algn="l" fontAlgn="ctr"/>
                      <a:r>
                        <a:rPr lang="en-US" sz="800" u="none" strike="noStrike">
                          <a:effectLst/>
                        </a:rPr>
                        <a:t>Aspen Environmental Group</a:t>
                      </a:r>
                      <a:endParaRPr lang="en-US" sz="800" b="0" i="0" u="none" strike="noStrike">
                        <a:solidFill>
                          <a:srgbClr val="000000"/>
                        </a:solidFill>
                        <a:effectLst/>
                        <a:latin typeface="Cambria" panose="02040503050406030204" pitchFamily="18" charset="0"/>
                      </a:endParaRPr>
                    </a:p>
                  </a:txBody>
                  <a:tcPr marL="4218" marR="4218" marT="4218" marB="0" anchor="ctr"/>
                </a:tc>
                <a:tc>
                  <a:txBody>
                    <a:bodyPr/>
                    <a:lstStyle/>
                    <a:p>
                      <a:pPr algn="l" fontAlgn="b"/>
                      <a:r>
                        <a:rPr lang="en-US" sz="800" u="sng" strike="noStrike" dirty="0">
                          <a:effectLst/>
                        </a:rPr>
                        <a:t>Brad </a:t>
                      </a:r>
                      <a:r>
                        <a:rPr lang="en-US" sz="800" u="sng" strike="noStrike" dirty="0" err="1">
                          <a:effectLst/>
                        </a:rPr>
                        <a:t>Herrema</a:t>
                      </a:r>
                      <a:endParaRPr lang="en-US" sz="800" b="0" i="0" u="sng" strike="noStrike" dirty="0">
                        <a:solidFill>
                          <a:srgbClr val="000000"/>
                        </a:solidFill>
                        <a:effectLst/>
                        <a:latin typeface="Cambria" panose="02040503050406030204" pitchFamily="18" charset="0"/>
                      </a:endParaRPr>
                    </a:p>
                  </a:txBody>
                  <a:tcPr marL="4218" marR="4218" marT="4218" marB="0" anchor="b"/>
                </a:tc>
                <a:tc>
                  <a:txBody>
                    <a:bodyPr/>
                    <a:lstStyle/>
                    <a:p>
                      <a:pPr algn="l" fontAlgn="b"/>
                      <a:r>
                        <a:rPr lang="de-DE" sz="800" u="none" strike="noStrike" dirty="0">
                          <a:effectLst/>
                        </a:rPr>
                        <a:t>Brownstein Hyatt Farber Schreck, LLP</a:t>
                      </a:r>
                      <a:endParaRPr lang="de-DE" sz="800" b="0" i="0" u="none" strike="noStrike" dirty="0">
                        <a:solidFill>
                          <a:srgbClr val="000000"/>
                        </a:solidFill>
                        <a:effectLst/>
                        <a:latin typeface="Cambria" panose="02040503050406030204" pitchFamily="18" charset="0"/>
                      </a:endParaRPr>
                    </a:p>
                  </a:txBody>
                  <a:tcPr marL="4218" marR="4218" marT="4218" marB="0" anchor="b"/>
                </a:tc>
              </a:tr>
              <a:tr h="108615">
                <a:tc>
                  <a:txBody>
                    <a:bodyPr/>
                    <a:lstStyle/>
                    <a:p>
                      <a:pPr algn="l" fontAlgn="ctr"/>
                      <a:r>
                        <a:rPr lang="en-US" sz="800" b="1" u="none" strike="noStrike" dirty="0">
                          <a:effectLst/>
                        </a:rPr>
                        <a:t>Christopher Park</a:t>
                      </a:r>
                      <a:endParaRPr lang="en-US" sz="800" b="1" i="0" u="none" strike="noStrike" dirty="0">
                        <a:solidFill>
                          <a:srgbClr val="000000"/>
                        </a:solidFill>
                        <a:effectLst/>
                        <a:latin typeface="Cambria" panose="02040503050406030204" pitchFamily="18" charset="0"/>
                      </a:endParaRPr>
                    </a:p>
                  </a:txBody>
                  <a:tcPr marL="4218" marR="4218" marT="4218" marB="0" anchor="ctr"/>
                </a:tc>
                <a:tc>
                  <a:txBody>
                    <a:bodyPr/>
                    <a:lstStyle/>
                    <a:p>
                      <a:pPr algn="l" fontAlgn="ctr"/>
                      <a:r>
                        <a:rPr lang="en-US" sz="800" u="none" strike="noStrike">
                          <a:effectLst/>
                        </a:rPr>
                        <a:t>CDM Smith</a:t>
                      </a:r>
                      <a:endParaRPr lang="en-US" sz="800" b="0" i="0" u="none" strike="noStrike">
                        <a:solidFill>
                          <a:srgbClr val="000000"/>
                        </a:solidFill>
                        <a:effectLst/>
                        <a:latin typeface="Cambria" panose="02040503050406030204" pitchFamily="18" charset="0"/>
                      </a:endParaRPr>
                    </a:p>
                  </a:txBody>
                  <a:tcPr marL="4218" marR="4218" marT="4218" marB="0" anchor="ctr"/>
                </a:tc>
                <a:tc>
                  <a:txBody>
                    <a:bodyPr/>
                    <a:lstStyle/>
                    <a:p>
                      <a:pPr algn="l" fontAlgn="b"/>
                      <a:r>
                        <a:rPr lang="en-US" sz="800" u="sng" strike="noStrike" dirty="0">
                          <a:effectLst/>
                        </a:rPr>
                        <a:t>Robert Van </a:t>
                      </a:r>
                      <a:r>
                        <a:rPr lang="en-US" sz="800" u="sng" strike="noStrike" dirty="0" err="1">
                          <a:effectLst/>
                        </a:rPr>
                        <a:t>Valer</a:t>
                      </a:r>
                      <a:endParaRPr lang="en-US" sz="800" b="0" i="0" u="sng" strike="noStrike" dirty="0">
                        <a:solidFill>
                          <a:srgbClr val="000000"/>
                        </a:solidFill>
                        <a:effectLst/>
                        <a:latin typeface="Cambria" panose="02040503050406030204" pitchFamily="18" charset="0"/>
                      </a:endParaRPr>
                    </a:p>
                  </a:txBody>
                  <a:tcPr marL="4218" marR="4218" marT="4218" marB="0" anchor="b"/>
                </a:tc>
                <a:tc>
                  <a:txBody>
                    <a:bodyPr/>
                    <a:lstStyle/>
                    <a:p>
                      <a:pPr algn="l" fontAlgn="b"/>
                      <a:r>
                        <a:rPr lang="en-US" sz="800" u="none" strike="noStrike" dirty="0">
                          <a:effectLst/>
                        </a:rPr>
                        <a:t>Roscoe Moss Company</a:t>
                      </a:r>
                      <a:endParaRPr lang="en-US" sz="800" b="0" i="0" u="none" strike="noStrike" dirty="0">
                        <a:solidFill>
                          <a:srgbClr val="000000"/>
                        </a:solidFill>
                        <a:effectLst/>
                        <a:latin typeface="Cambria" panose="02040503050406030204" pitchFamily="18" charset="0"/>
                      </a:endParaRPr>
                    </a:p>
                  </a:txBody>
                  <a:tcPr marL="4218" marR="4218" marT="4218" marB="0" anchor="b"/>
                </a:tc>
              </a:tr>
              <a:tr h="318582">
                <a:tc>
                  <a:txBody>
                    <a:bodyPr/>
                    <a:lstStyle/>
                    <a:p>
                      <a:pPr algn="l" fontAlgn="ctr"/>
                      <a:r>
                        <a:rPr lang="en-US" sz="800" b="1" u="none" strike="noStrike" dirty="0">
                          <a:effectLst/>
                        </a:rPr>
                        <a:t>Susan Reyes</a:t>
                      </a:r>
                      <a:endParaRPr lang="en-US" sz="800" b="1" i="0" u="none" strike="noStrike" dirty="0">
                        <a:solidFill>
                          <a:srgbClr val="000000"/>
                        </a:solidFill>
                        <a:effectLst/>
                        <a:latin typeface="Cambria" panose="02040503050406030204" pitchFamily="18" charset="0"/>
                      </a:endParaRPr>
                    </a:p>
                  </a:txBody>
                  <a:tcPr marL="4218" marR="4218" marT="4218"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800" u="none" strike="noStrike" dirty="0" smtClean="0">
                          <a:effectLst/>
                        </a:rPr>
                        <a:t>Office of Senator</a:t>
                      </a:r>
                      <a:endParaRPr lang="en-US" sz="800" b="0" i="0" u="none" strike="noStrike" dirty="0" smtClean="0">
                        <a:solidFill>
                          <a:srgbClr val="000000"/>
                        </a:solidFill>
                        <a:effectLst/>
                        <a:latin typeface="Cambria" panose="02040503050406030204" pitchFamily="18" charset="0"/>
                      </a:endParaRPr>
                    </a:p>
                    <a:p>
                      <a:pPr algn="l" fontAlgn="ctr"/>
                      <a:r>
                        <a:rPr lang="en-US" sz="800" u="none" strike="noStrike" dirty="0" smtClean="0">
                          <a:effectLst/>
                        </a:rPr>
                        <a:t>Ed </a:t>
                      </a:r>
                      <a:r>
                        <a:rPr lang="en-US" sz="800" u="none" strike="noStrike" dirty="0">
                          <a:effectLst/>
                        </a:rPr>
                        <a:t>Hernandez, </a:t>
                      </a:r>
                      <a:r>
                        <a:rPr lang="en-US" sz="800" u="none" strike="noStrike" dirty="0" smtClean="0">
                          <a:effectLst/>
                        </a:rPr>
                        <a:t>O.D.</a:t>
                      </a:r>
                      <a:endParaRPr lang="en-US" sz="800" b="0" i="0" u="none" strike="noStrike" dirty="0">
                        <a:solidFill>
                          <a:srgbClr val="000000"/>
                        </a:solidFill>
                        <a:effectLst/>
                        <a:latin typeface="Cambria" panose="02040503050406030204" pitchFamily="18" charset="0"/>
                      </a:endParaRPr>
                    </a:p>
                  </a:txBody>
                  <a:tcPr marL="4218" marR="4218" marT="4218" marB="0" anchor="ctr"/>
                </a:tc>
                <a:tc>
                  <a:txBody>
                    <a:bodyPr/>
                    <a:lstStyle/>
                    <a:p>
                      <a:pPr algn="l" fontAlgn="b"/>
                      <a:r>
                        <a:rPr lang="en-US" sz="800" u="sng" strike="noStrike" dirty="0">
                          <a:effectLst/>
                        </a:rPr>
                        <a:t>Ted Johnson</a:t>
                      </a:r>
                      <a:endParaRPr lang="en-US" sz="800" b="0" i="0" u="sng" strike="noStrike" dirty="0">
                        <a:solidFill>
                          <a:srgbClr val="000000"/>
                        </a:solidFill>
                        <a:effectLst/>
                        <a:latin typeface="Cambria" panose="02040503050406030204" pitchFamily="18" charset="0"/>
                      </a:endParaRPr>
                    </a:p>
                  </a:txBody>
                  <a:tcPr marL="4218" marR="4218" marT="4218" marB="0" anchor="b"/>
                </a:tc>
                <a:tc>
                  <a:txBody>
                    <a:bodyPr/>
                    <a:lstStyle/>
                    <a:p>
                      <a:pPr algn="l" fontAlgn="b"/>
                      <a:r>
                        <a:rPr lang="en-US" sz="800" u="none" strike="noStrike" dirty="0">
                          <a:effectLst/>
                        </a:rPr>
                        <a:t>Water Replenishment District of Southern California</a:t>
                      </a:r>
                      <a:endParaRPr lang="en-US" sz="800" b="0" i="0" u="none" strike="noStrike" dirty="0">
                        <a:solidFill>
                          <a:srgbClr val="000000"/>
                        </a:solidFill>
                        <a:effectLst/>
                        <a:latin typeface="Cambria" panose="02040503050406030204" pitchFamily="18" charset="0"/>
                      </a:endParaRPr>
                    </a:p>
                  </a:txBody>
                  <a:tcPr marL="4218" marR="4218" marT="4218" marB="0" anchor="b"/>
                </a:tc>
              </a:tr>
              <a:tr h="108615">
                <a:tc>
                  <a:txBody>
                    <a:bodyPr/>
                    <a:lstStyle/>
                    <a:p>
                      <a:pPr algn="l" fontAlgn="ctr"/>
                      <a:r>
                        <a:rPr lang="en-US" sz="800" b="1" u="none" strike="noStrike" dirty="0">
                          <a:effectLst/>
                        </a:rPr>
                        <a:t>Erin Rice</a:t>
                      </a:r>
                      <a:endParaRPr lang="en-US" sz="800" b="1" i="0" u="none" strike="noStrike" dirty="0">
                        <a:solidFill>
                          <a:srgbClr val="000000"/>
                        </a:solidFill>
                        <a:effectLst/>
                        <a:latin typeface="Cambria" panose="02040503050406030204" pitchFamily="18" charset="0"/>
                      </a:endParaRPr>
                    </a:p>
                  </a:txBody>
                  <a:tcPr marL="4218" marR="4218" marT="4218" marB="0" anchor="ctr"/>
                </a:tc>
                <a:tc>
                  <a:txBody>
                    <a:bodyPr/>
                    <a:lstStyle/>
                    <a:p>
                      <a:pPr algn="l" fontAlgn="ctr"/>
                      <a:r>
                        <a:rPr lang="en-US" sz="800" u="none" strike="noStrike">
                          <a:effectLst/>
                        </a:rPr>
                        <a:t>Bureau of Reclamation</a:t>
                      </a:r>
                      <a:endParaRPr lang="en-US" sz="800" b="0" i="0" u="none" strike="noStrike">
                        <a:solidFill>
                          <a:srgbClr val="000000"/>
                        </a:solidFill>
                        <a:effectLst/>
                        <a:latin typeface="Cambria" panose="02040503050406030204" pitchFamily="18" charset="0"/>
                      </a:endParaRPr>
                    </a:p>
                  </a:txBody>
                  <a:tcPr marL="4218" marR="4218" marT="4218" marB="0" anchor="ctr"/>
                </a:tc>
                <a:tc>
                  <a:txBody>
                    <a:bodyPr/>
                    <a:lstStyle/>
                    <a:p>
                      <a:pPr algn="l" fontAlgn="b"/>
                      <a:r>
                        <a:rPr lang="en-US" sz="800" u="sng" strike="noStrike" dirty="0">
                          <a:effectLst/>
                        </a:rPr>
                        <a:t>Tim Parker</a:t>
                      </a:r>
                      <a:endParaRPr lang="en-US" sz="800" b="0" i="0" u="sng" strike="noStrike" dirty="0">
                        <a:solidFill>
                          <a:srgbClr val="000000"/>
                        </a:solidFill>
                        <a:effectLst/>
                        <a:latin typeface="Cambria" panose="02040503050406030204" pitchFamily="18" charset="0"/>
                      </a:endParaRPr>
                    </a:p>
                  </a:txBody>
                  <a:tcPr marL="4218" marR="4218" marT="4218" marB="0" anchor="b"/>
                </a:tc>
                <a:tc>
                  <a:txBody>
                    <a:bodyPr/>
                    <a:lstStyle/>
                    <a:p>
                      <a:pPr algn="l" fontAlgn="b"/>
                      <a:r>
                        <a:rPr lang="en-US" sz="800" u="none" strike="noStrike" dirty="0">
                          <a:effectLst/>
                        </a:rPr>
                        <a:t>Parker Groundwater</a:t>
                      </a:r>
                      <a:endParaRPr lang="en-US" sz="800" b="0" i="0" u="none" strike="noStrike" dirty="0">
                        <a:solidFill>
                          <a:srgbClr val="000000"/>
                        </a:solidFill>
                        <a:effectLst/>
                        <a:latin typeface="Cambria" panose="02040503050406030204" pitchFamily="18" charset="0"/>
                      </a:endParaRPr>
                    </a:p>
                  </a:txBody>
                  <a:tcPr marL="4218" marR="4218" marT="4218" marB="0" anchor="b"/>
                </a:tc>
              </a:tr>
              <a:tr h="213598">
                <a:tc>
                  <a:txBody>
                    <a:bodyPr/>
                    <a:lstStyle/>
                    <a:p>
                      <a:pPr algn="l" fontAlgn="ctr"/>
                      <a:r>
                        <a:rPr lang="en-US" sz="800" b="1" u="none" strike="noStrike" dirty="0">
                          <a:effectLst/>
                        </a:rPr>
                        <a:t>Elizabeth Sarine</a:t>
                      </a:r>
                      <a:endParaRPr lang="en-US" sz="800" b="1" i="0" u="none" strike="noStrike" dirty="0">
                        <a:solidFill>
                          <a:srgbClr val="000000"/>
                        </a:solidFill>
                        <a:effectLst/>
                        <a:latin typeface="Cambria" panose="02040503050406030204" pitchFamily="18" charset="0"/>
                      </a:endParaRPr>
                    </a:p>
                  </a:txBody>
                  <a:tcPr marL="4218" marR="4218" marT="4218" marB="0" anchor="ctr"/>
                </a:tc>
                <a:tc>
                  <a:txBody>
                    <a:bodyPr/>
                    <a:lstStyle/>
                    <a:p>
                      <a:pPr algn="l" fontAlgn="ctr"/>
                      <a:r>
                        <a:rPr lang="en-US" sz="800" u="none" strike="noStrike">
                          <a:effectLst/>
                        </a:rPr>
                        <a:t>Remy Moose Manley, LLP</a:t>
                      </a:r>
                      <a:endParaRPr lang="en-US" sz="800" b="0" i="0" u="none" strike="noStrike">
                        <a:solidFill>
                          <a:srgbClr val="000000"/>
                        </a:solidFill>
                        <a:effectLst/>
                        <a:latin typeface="Cambria" panose="02040503050406030204" pitchFamily="18" charset="0"/>
                      </a:endParaRPr>
                    </a:p>
                  </a:txBody>
                  <a:tcPr marL="4218" marR="4218" marT="4218" marB="0" anchor="ctr"/>
                </a:tc>
                <a:tc>
                  <a:txBody>
                    <a:bodyPr/>
                    <a:lstStyle/>
                    <a:p>
                      <a:pPr algn="l" fontAlgn="b"/>
                      <a:r>
                        <a:rPr lang="en-US" sz="800" u="sng" strike="noStrike" dirty="0">
                          <a:effectLst/>
                        </a:rPr>
                        <a:t>Dan McManus</a:t>
                      </a:r>
                      <a:endParaRPr lang="en-US" sz="800" b="0" i="0" u="sng" strike="noStrike" dirty="0">
                        <a:solidFill>
                          <a:srgbClr val="000000"/>
                        </a:solidFill>
                        <a:effectLst/>
                        <a:latin typeface="Cambria" panose="02040503050406030204" pitchFamily="18" charset="0"/>
                      </a:endParaRPr>
                    </a:p>
                  </a:txBody>
                  <a:tcPr marL="4218" marR="4218" marT="4218" marB="0" anchor="b"/>
                </a:tc>
                <a:tc>
                  <a:txBody>
                    <a:bodyPr/>
                    <a:lstStyle/>
                    <a:p>
                      <a:pPr algn="l" fontAlgn="ctr"/>
                      <a:r>
                        <a:rPr lang="en-US" sz="800" u="none" strike="noStrike" dirty="0">
                          <a:effectLst/>
                        </a:rPr>
                        <a:t>California Department of Water Resources</a:t>
                      </a:r>
                      <a:endParaRPr lang="en-US" sz="800" b="0" i="0" u="none" strike="noStrike" dirty="0">
                        <a:solidFill>
                          <a:srgbClr val="000000"/>
                        </a:solidFill>
                        <a:effectLst/>
                        <a:latin typeface="Cambria" panose="02040503050406030204" pitchFamily="18" charset="0"/>
                      </a:endParaRPr>
                    </a:p>
                  </a:txBody>
                  <a:tcPr marL="4218" marR="4218" marT="4218" marB="0" anchor="ctr"/>
                </a:tc>
              </a:tr>
            </a:tbl>
          </a:graphicData>
        </a:graphic>
      </p:graphicFrame>
    </p:spTree>
    <p:extLst>
      <p:ext uri="{BB962C8B-B14F-4D97-AF65-F5344CB8AC3E}">
        <p14:creationId xmlns:p14="http://schemas.microsoft.com/office/powerpoint/2010/main" val="2438689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l" rtl="0">
              <a:spcBef>
                <a:spcPct val="0"/>
              </a:spcBef>
            </a:pPr>
            <a:r>
              <a:rPr lang="en-US" sz="4000" dirty="0" smtClean="0">
                <a:solidFill>
                  <a:schemeClr val="tx2"/>
                </a:solidFill>
                <a:latin typeface="+mj-lt"/>
              </a:rPr>
              <a:t/>
            </a:r>
            <a:br>
              <a:rPr lang="en-US" sz="4000" dirty="0" smtClean="0">
                <a:solidFill>
                  <a:schemeClr val="tx2"/>
                </a:solidFill>
                <a:latin typeface="+mj-lt"/>
              </a:rPr>
            </a:br>
            <a:r>
              <a:rPr lang="en-US" sz="4000" dirty="0" smtClean="0">
                <a:solidFill>
                  <a:schemeClr val="tx2"/>
                </a:solidFill>
                <a:latin typeface="+mj-lt"/>
              </a:rPr>
              <a:t>New GSA Compliance Tools  (Discretionary)</a:t>
            </a:r>
            <a:br>
              <a:rPr lang="en-US" sz="4000" dirty="0" smtClean="0">
                <a:solidFill>
                  <a:schemeClr val="tx2"/>
                </a:solidFill>
                <a:latin typeface="+mj-lt"/>
              </a:rPr>
            </a:br>
            <a:r>
              <a:rPr lang="en-US" b="1" dirty="0" smtClean="0"/>
              <a:t/>
            </a:r>
            <a:br>
              <a:rPr lang="en-US" b="1" dirty="0" smtClean="0"/>
            </a:br>
            <a:endParaRPr lang="en-US" dirty="0"/>
          </a:p>
        </p:txBody>
      </p:sp>
      <p:sp>
        <p:nvSpPr>
          <p:cNvPr id="3" name="Content Placeholder 2"/>
          <p:cNvSpPr>
            <a:spLocks noGrp="1"/>
          </p:cNvSpPr>
          <p:nvPr>
            <p:ph idx="1"/>
          </p:nvPr>
        </p:nvSpPr>
        <p:spPr/>
        <p:txBody>
          <a:bodyPr/>
          <a:lstStyle/>
          <a:p>
            <a:endParaRPr lang="en-US" sz="2400" dirty="0" smtClean="0"/>
          </a:p>
          <a:p>
            <a:r>
              <a:rPr lang="en-US" sz="2400" dirty="0" smtClean="0"/>
              <a:t>Fees </a:t>
            </a:r>
            <a:r>
              <a:rPr lang="en-US" sz="2400" dirty="0"/>
              <a:t>(some exempt from Prop 218)</a:t>
            </a:r>
          </a:p>
          <a:p>
            <a:r>
              <a:rPr lang="en-US" sz="2400" dirty="0"/>
              <a:t>Investigations</a:t>
            </a:r>
          </a:p>
          <a:p>
            <a:r>
              <a:rPr lang="en-US" sz="2400" dirty="0"/>
              <a:t>Well extraction limits</a:t>
            </a:r>
          </a:p>
          <a:p>
            <a:r>
              <a:rPr lang="en-US" sz="2400" dirty="0"/>
              <a:t>Well permit restrictions</a:t>
            </a:r>
          </a:p>
          <a:p>
            <a:r>
              <a:rPr lang="en-US" sz="2400" dirty="0"/>
              <a:t>Well metering/reporting</a:t>
            </a:r>
          </a:p>
          <a:p>
            <a:r>
              <a:rPr lang="en-US" sz="2400" dirty="0"/>
              <a:t>Water management projects</a:t>
            </a:r>
          </a:p>
          <a:p>
            <a:r>
              <a:rPr lang="en-US" sz="2400" dirty="0"/>
              <a:t>Land use</a:t>
            </a:r>
          </a:p>
          <a:p>
            <a:endParaRPr lang="en-US" dirty="0"/>
          </a:p>
        </p:txBody>
      </p:sp>
    </p:spTree>
    <p:extLst>
      <p:ext uri="{BB962C8B-B14F-4D97-AF65-F5344CB8AC3E}">
        <p14:creationId xmlns:p14="http://schemas.microsoft.com/office/powerpoint/2010/main" val="12151224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2" algn="l" rtl="0">
              <a:spcBef>
                <a:spcPct val="0"/>
              </a:spcBef>
            </a:pPr>
            <a:r>
              <a:rPr lang="en-US" sz="4000" dirty="0" smtClean="0">
                <a:solidFill>
                  <a:schemeClr val="tx2"/>
                </a:solidFill>
                <a:latin typeface="+mj-lt"/>
              </a:rPr>
              <a:t>State Role - </a:t>
            </a:r>
            <a:r>
              <a:rPr lang="en-US" sz="4000" dirty="0" err="1" smtClean="0">
                <a:solidFill>
                  <a:schemeClr val="tx2"/>
                </a:solidFill>
                <a:latin typeface="+mj-lt"/>
              </a:rPr>
              <a:t>DWR</a:t>
            </a:r>
            <a:r>
              <a:rPr lang="en-US" sz="7200" b="1" dirty="0" smtClean="0"/>
              <a:t/>
            </a:r>
            <a:br>
              <a:rPr lang="en-US" sz="7200" b="1" dirty="0" smtClean="0"/>
            </a:br>
            <a:endParaRPr lang="en-US" dirty="0"/>
          </a:p>
        </p:txBody>
      </p:sp>
      <p:sp>
        <p:nvSpPr>
          <p:cNvPr id="3" name="Content Placeholder 2"/>
          <p:cNvSpPr>
            <a:spLocks noGrp="1"/>
          </p:cNvSpPr>
          <p:nvPr>
            <p:ph idx="1"/>
          </p:nvPr>
        </p:nvSpPr>
        <p:spPr/>
        <p:txBody>
          <a:bodyPr>
            <a:normAutofit/>
          </a:bodyPr>
          <a:lstStyle/>
          <a:p>
            <a:r>
              <a:rPr lang="en-US" dirty="0"/>
              <a:t>Technical Assistance </a:t>
            </a:r>
          </a:p>
          <a:p>
            <a:r>
              <a:rPr lang="en-US" dirty="0"/>
              <a:t>Best management practices for sustainable groundwater management (January 1, 2017) </a:t>
            </a:r>
          </a:p>
          <a:p>
            <a:r>
              <a:rPr lang="en-US" dirty="0"/>
              <a:t>Proposition 1 - $100 million to assist in the implementation</a:t>
            </a:r>
          </a:p>
          <a:p>
            <a:r>
              <a:rPr lang="en-US" dirty="0"/>
              <a:t>Assessment of Groundwater Sustainability Plans </a:t>
            </a:r>
          </a:p>
          <a:p>
            <a:r>
              <a:rPr lang="en-US" dirty="0"/>
              <a:t>Initially within 2 years and every 5 years</a:t>
            </a:r>
          </a:p>
          <a:p>
            <a:r>
              <a:rPr lang="en-US" dirty="0"/>
              <a:t>Assess the impact of a GSP on an adjacent basin &gt;&gt;  </a:t>
            </a:r>
            <a:r>
              <a:rPr lang="en-US" dirty="0" err="1"/>
              <a:t>interbasin</a:t>
            </a:r>
            <a:r>
              <a:rPr lang="en-US" dirty="0"/>
              <a:t> sustainability </a:t>
            </a:r>
          </a:p>
          <a:p>
            <a:r>
              <a:rPr lang="en-US" dirty="0"/>
              <a:t>Corrective actions for deficiencies</a:t>
            </a:r>
          </a:p>
          <a:p>
            <a:endParaRPr lang="en-US" dirty="0"/>
          </a:p>
        </p:txBody>
      </p:sp>
    </p:spTree>
    <p:extLst>
      <p:ext uri="{BB962C8B-B14F-4D97-AF65-F5344CB8AC3E}">
        <p14:creationId xmlns:p14="http://schemas.microsoft.com/office/powerpoint/2010/main" val="5954226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State </a:t>
            </a:r>
            <a:r>
              <a:rPr lang="en-US" sz="4000" dirty="0" smtClean="0"/>
              <a:t>Role - </a:t>
            </a:r>
            <a:r>
              <a:rPr lang="en-US" sz="4000" dirty="0" err="1" smtClean="0"/>
              <a:t>SWRCB</a:t>
            </a:r>
            <a:endParaRPr lang="en-US" sz="4000" dirty="0"/>
          </a:p>
        </p:txBody>
      </p:sp>
      <p:sp>
        <p:nvSpPr>
          <p:cNvPr id="3" name="Content Placeholder 2"/>
          <p:cNvSpPr>
            <a:spLocks noGrp="1"/>
          </p:cNvSpPr>
          <p:nvPr>
            <p:ph idx="1"/>
          </p:nvPr>
        </p:nvSpPr>
        <p:spPr/>
        <p:txBody>
          <a:bodyPr/>
          <a:lstStyle/>
          <a:p>
            <a:r>
              <a:rPr lang="en-US" dirty="0"/>
              <a:t>May intervene if GSA not formed or fails to adopt / implement compliant GSP by certain </a:t>
            </a:r>
            <a:r>
              <a:rPr lang="en-US" dirty="0" smtClean="0"/>
              <a:t>dates</a:t>
            </a:r>
          </a:p>
          <a:p>
            <a:pPr marL="114300" indent="0">
              <a:buNone/>
            </a:pPr>
            <a:endParaRPr lang="en-US" dirty="0"/>
          </a:p>
          <a:p>
            <a:r>
              <a:rPr lang="en-US" dirty="0"/>
              <a:t>Designate basin as “probationary</a:t>
            </a:r>
            <a:r>
              <a:rPr lang="en-US" dirty="0" smtClean="0"/>
              <a:t>”</a:t>
            </a:r>
          </a:p>
          <a:p>
            <a:endParaRPr lang="en-US" dirty="0"/>
          </a:p>
          <a:p>
            <a:r>
              <a:rPr lang="en-US" dirty="0"/>
              <a:t>Create interim plan until GSA formed and develops compliant GSP</a:t>
            </a:r>
          </a:p>
          <a:p>
            <a:endParaRPr lang="en-US" dirty="0"/>
          </a:p>
          <a:p>
            <a:endParaRPr lang="en-US" dirty="0"/>
          </a:p>
        </p:txBody>
      </p:sp>
    </p:spTree>
    <p:extLst>
      <p:ext uri="{BB962C8B-B14F-4D97-AF65-F5344CB8AC3E}">
        <p14:creationId xmlns:p14="http://schemas.microsoft.com/office/powerpoint/2010/main" val="28528434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of THE MANAGEMENT Act</a:t>
            </a:r>
            <a:endParaRPr lang="en-US" dirty="0"/>
          </a:p>
        </p:txBody>
      </p:sp>
      <p:sp>
        <p:nvSpPr>
          <p:cNvPr id="3" name="Text Placeholder 2"/>
          <p:cNvSpPr>
            <a:spLocks noGrp="1"/>
          </p:cNvSpPr>
          <p:nvPr>
            <p:ph type="body" idx="1"/>
          </p:nvPr>
        </p:nvSpPr>
        <p:spPr>
          <a:xfrm>
            <a:off x="722313" y="712099"/>
            <a:ext cx="6135687" cy="3981282"/>
          </a:xfrm>
        </p:spPr>
        <p:txBody>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312" y="1019595"/>
            <a:ext cx="6135687" cy="3673785"/>
          </a:xfrm>
          <a:prstGeom prst="rect">
            <a:avLst/>
          </a:prstGeom>
        </p:spPr>
      </p:pic>
    </p:spTree>
    <p:extLst>
      <p:ext uri="{BB962C8B-B14F-4D97-AF65-F5344CB8AC3E}">
        <p14:creationId xmlns:p14="http://schemas.microsoft.com/office/powerpoint/2010/main" val="35898520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cap="none" dirty="0" smtClean="0"/>
              <a:t>Evaluation of Responsiveness to Mentor-identified Issues</a:t>
            </a:r>
            <a:endParaRPr lang="en-US" cap="none" dirty="0"/>
          </a:p>
        </p:txBody>
      </p:sp>
      <p:sp>
        <p:nvSpPr>
          <p:cNvPr id="8" name="Text Placeholder 7"/>
          <p:cNvSpPr>
            <a:spLocks noGrp="1"/>
          </p:cNvSpPr>
          <p:nvPr>
            <p:ph type="body" idx="1"/>
          </p:nvPr>
        </p:nvSpPr>
        <p:spPr>
          <a:xfrm>
            <a:off x="1650775" y="1537487"/>
            <a:ext cx="4353785" cy="3042605"/>
          </a:xfrm>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0775" y="2176758"/>
            <a:ext cx="4272595" cy="2403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43687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457200" y="1840674"/>
            <a:ext cx="7620000" cy="4560125"/>
          </a:xfrm>
        </p:spPr>
        <p:txBody>
          <a:bodyPr>
            <a:normAutofit/>
          </a:bodyPr>
          <a:lstStyle/>
          <a:p>
            <a:r>
              <a:rPr lang="en-US" sz="2400" dirty="0" smtClean="0"/>
              <a:t>All of the issues associated with groundwater management that the mentors identified during their interviews were compared to the content of the SGMA</a:t>
            </a:r>
          </a:p>
          <a:p>
            <a:r>
              <a:rPr lang="en-US" sz="2400" dirty="0" smtClean="0"/>
              <a:t>Identified issues fell into 5 general categories</a:t>
            </a:r>
            <a:endParaRPr lang="en-US" sz="2400" dirty="0"/>
          </a:p>
          <a:p>
            <a:pPr lvl="1"/>
            <a:r>
              <a:rPr lang="en-US" dirty="0"/>
              <a:t>Funding</a:t>
            </a:r>
          </a:p>
          <a:p>
            <a:pPr lvl="1"/>
            <a:r>
              <a:rPr lang="en-US" dirty="0" smtClean="0"/>
              <a:t>Data management and accessibility</a:t>
            </a:r>
          </a:p>
          <a:p>
            <a:pPr lvl="1"/>
            <a:r>
              <a:rPr lang="en-US" dirty="0" smtClean="0"/>
              <a:t>Water management</a:t>
            </a:r>
            <a:endParaRPr lang="en-US" dirty="0"/>
          </a:p>
          <a:p>
            <a:pPr lvl="1"/>
            <a:r>
              <a:rPr lang="en-US" dirty="0" smtClean="0"/>
              <a:t>Governance</a:t>
            </a:r>
            <a:r>
              <a:rPr lang="en-US" dirty="0"/>
              <a:t>, regulatory oversight, and enforcement</a:t>
            </a:r>
          </a:p>
          <a:p>
            <a:pPr lvl="1"/>
            <a:r>
              <a:rPr lang="en-US" dirty="0" smtClean="0"/>
              <a:t>Education </a:t>
            </a:r>
            <a:r>
              <a:rPr lang="en-US" dirty="0"/>
              <a:t>and communication</a:t>
            </a:r>
          </a:p>
          <a:p>
            <a:pPr marL="114300" indent="0">
              <a:buNone/>
            </a:pPr>
            <a:endParaRPr lang="en-US" sz="3200" dirty="0" smtClean="0"/>
          </a:p>
        </p:txBody>
      </p:sp>
      <p:sp>
        <p:nvSpPr>
          <p:cNvPr id="4" name="Title 1"/>
          <p:cNvSpPr txBox="1">
            <a:spLocks/>
          </p:cNvSpPr>
          <p:nvPr/>
        </p:nvSpPr>
        <p:spPr>
          <a:xfrm>
            <a:off x="457200" y="274638"/>
            <a:ext cx="7620000" cy="1143000"/>
          </a:xfrm>
          <a:prstGeom prst="rect">
            <a:avLst/>
          </a:prstGeom>
        </p:spPr>
        <p:txBody>
          <a:bodyPr vert="horz" lIns="91440" tIns="45720" rIns="91440" bIns="45720" rtlCol="0" anchor="ctr">
            <a:normAutofit fontScale="90000" lnSpcReduction="20000"/>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dirty="0" smtClean="0"/>
              <a:t>Responsiveness to Issues Identified By Water Leaders Mentors</a:t>
            </a:r>
            <a:endParaRPr lang="en-US" dirty="0"/>
          </a:p>
        </p:txBody>
      </p:sp>
    </p:spTree>
    <p:extLst>
      <p:ext uri="{BB962C8B-B14F-4D97-AF65-F5344CB8AC3E}">
        <p14:creationId xmlns:p14="http://schemas.microsoft.com/office/powerpoint/2010/main" val="35615718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a:t>
            </a:r>
          </a:p>
        </p:txBody>
      </p:sp>
      <p:sp>
        <p:nvSpPr>
          <p:cNvPr id="3" name="Content Placeholder 2"/>
          <p:cNvSpPr>
            <a:spLocks noGrp="1"/>
          </p:cNvSpPr>
          <p:nvPr>
            <p:ph idx="1"/>
          </p:nvPr>
        </p:nvSpPr>
        <p:spPr/>
        <p:txBody>
          <a:bodyPr>
            <a:normAutofit lnSpcReduction="10000"/>
          </a:bodyPr>
          <a:lstStyle/>
          <a:p>
            <a:pPr lvl="0"/>
            <a:r>
              <a:rPr lang="en-US" sz="2400" b="1" dirty="0" smtClean="0"/>
              <a:t>The SGMA does:</a:t>
            </a:r>
            <a:r>
              <a:rPr lang="en-US" sz="2400" dirty="0" smtClean="0"/>
              <a:t> </a:t>
            </a:r>
          </a:p>
          <a:p>
            <a:pPr lvl="1"/>
            <a:r>
              <a:rPr lang="en-US" sz="2400" dirty="0" smtClean="0"/>
              <a:t>authorize a GSA to impose fees to cover the cost </a:t>
            </a:r>
            <a:r>
              <a:rPr lang="en-US" sz="2400" dirty="0"/>
              <a:t>of the preparation, adoption, and amendment of a GSP; program administration; investigations; inspections; compliance assistance; and </a:t>
            </a:r>
            <a:r>
              <a:rPr lang="en-US" sz="2400" dirty="0" smtClean="0"/>
              <a:t>enforcement</a:t>
            </a:r>
          </a:p>
          <a:p>
            <a:pPr lvl="0"/>
            <a:r>
              <a:rPr lang="en-US" sz="2400" b="1" dirty="0" smtClean="0"/>
              <a:t>The SGMA does not directly:</a:t>
            </a:r>
          </a:p>
          <a:p>
            <a:pPr lvl="1"/>
            <a:r>
              <a:rPr lang="en-US" sz="2400" dirty="0" smtClean="0"/>
              <a:t>address whether GSAs will be able to raise enough money through fees to effectively implement  and enforce the SGMA</a:t>
            </a:r>
          </a:p>
          <a:p>
            <a:pPr lvl="1"/>
            <a:r>
              <a:rPr lang="en-US" sz="2400" dirty="0" smtClean="0"/>
              <a:t>reform </a:t>
            </a:r>
            <a:r>
              <a:rPr lang="en-US" sz="2400" dirty="0"/>
              <a:t>S</a:t>
            </a:r>
            <a:r>
              <a:rPr lang="en-US" sz="2400" dirty="0" smtClean="0"/>
              <a:t>tate </a:t>
            </a:r>
            <a:r>
              <a:rPr lang="en-US" sz="2400" dirty="0"/>
              <a:t>taxes to keep more money at the local </a:t>
            </a:r>
            <a:r>
              <a:rPr lang="en-US" sz="2400" dirty="0" smtClean="0"/>
              <a:t>level</a:t>
            </a:r>
            <a:endParaRPr lang="en-US" sz="2400" dirty="0"/>
          </a:p>
          <a:p>
            <a:pPr lvl="1"/>
            <a:r>
              <a:rPr lang="en-US" sz="2400" dirty="0" smtClean="0"/>
              <a:t>increase </a:t>
            </a:r>
            <a:r>
              <a:rPr lang="en-US" sz="2400" dirty="0"/>
              <a:t>eligibility </a:t>
            </a:r>
            <a:r>
              <a:rPr lang="en-US" sz="2400" dirty="0" smtClean="0"/>
              <a:t>for/availability </a:t>
            </a:r>
            <a:r>
              <a:rPr lang="en-US" sz="2400" dirty="0"/>
              <a:t>of grant </a:t>
            </a:r>
            <a:r>
              <a:rPr lang="en-US" sz="2400" dirty="0" smtClean="0"/>
              <a:t>funds</a:t>
            </a:r>
            <a:endParaRPr lang="en-US" sz="2400" dirty="0"/>
          </a:p>
          <a:p>
            <a:endParaRPr lang="en-US" dirty="0"/>
          </a:p>
        </p:txBody>
      </p:sp>
    </p:spTree>
    <p:extLst>
      <p:ext uri="{BB962C8B-B14F-4D97-AF65-F5344CB8AC3E}">
        <p14:creationId xmlns:p14="http://schemas.microsoft.com/office/powerpoint/2010/main" val="27931653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Data Management and Accessibility </a:t>
            </a:r>
            <a:r>
              <a:rPr lang="en-US" dirty="0"/>
              <a:t/>
            </a:r>
            <a:br>
              <a:rPr lang="en-US" dirty="0"/>
            </a:br>
            <a:endParaRPr lang="en-US" dirty="0"/>
          </a:p>
        </p:txBody>
      </p:sp>
      <p:sp>
        <p:nvSpPr>
          <p:cNvPr id="3" name="Content Placeholder 2"/>
          <p:cNvSpPr>
            <a:spLocks noGrp="1"/>
          </p:cNvSpPr>
          <p:nvPr>
            <p:ph idx="1"/>
          </p:nvPr>
        </p:nvSpPr>
        <p:spPr/>
        <p:txBody>
          <a:bodyPr>
            <a:normAutofit lnSpcReduction="10000"/>
          </a:bodyPr>
          <a:lstStyle/>
          <a:p>
            <a:pPr lvl="0"/>
            <a:r>
              <a:rPr lang="en-US" sz="2400" b="1" dirty="0"/>
              <a:t>The SGMA does</a:t>
            </a:r>
            <a:r>
              <a:rPr lang="en-US" sz="2400" b="1" dirty="0" smtClean="0"/>
              <a:t>:</a:t>
            </a:r>
          </a:p>
          <a:p>
            <a:pPr lvl="1"/>
            <a:r>
              <a:rPr lang="en-US" dirty="0"/>
              <a:t>a</a:t>
            </a:r>
            <a:r>
              <a:rPr lang="en-US" dirty="0" smtClean="0"/>
              <a:t>uthorize GSAs  </a:t>
            </a:r>
            <a:r>
              <a:rPr lang="en-US" dirty="0"/>
              <a:t>to monitor water withdrawals, track the location of wells, and may adopt rules, regulations, ordinances, and resolutions for the purposes of implementing the legislation, including those related to data </a:t>
            </a:r>
            <a:r>
              <a:rPr lang="en-US" dirty="0" smtClean="0"/>
              <a:t>collection</a:t>
            </a:r>
          </a:p>
          <a:p>
            <a:pPr lvl="1"/>
            <a:r>
              <a:rPr lang="en-US" dirty="0"/>
              <a:t>r</a:t>
            </a:r>
            <a:r>
              <a:rPr lang="en-US" dirty="0" smtClean="0"/>
              <a:t>equire every </a:t>
            </a:r>
            <a:r>
              <a:rPr lang="en-US" dirty="0"/>
              <a:t>GSP </a:t>
            </a:r>
            <a:r>
              <a:rPr lang="en-US" dirty="0" smtClean="0"/>
              <a:t>to </a:t>
            </a:r>
            <a:r>
              <a:rPr lang="en-US" dirty="0"/>
              <a:t>describe historical data, groundwater levels, ground water quality, subsidence, ground-water surface water </a:t>
            </a:r>
            <a:r>
              <a:rPr lang="en-US" dirty="0" smtClean="0"/>
              <a:t>interactions, </a:t>
            </a:r>
            <a:r>
              <a:rPr lang="en-US" dirty="0"/>
              <a:t>and </a:t>
            </a:r>
            <a:r>
              <a:rPr lang="en-US" dirty="0" smtClean="0"/>
              <a:t>historical </a:t>
            </a:r>
            <a:r>
              <a:rPr lang="en-US" dirty="0"/>
              <a:t>and projected water demands and </a:t>
            </a:r>
            <a:r>
              <a:rPr lang="en-US" dirty="0" smtClean="0"/>
              <a:t>supplies</a:t>
            </a:r>
            <a:endParaRPr lang="en-US" dirty="0"/>
          </a:p>
          <a:p>
            <a:r>
              <a:rPr lang="en-US" sz="2400" b="1" dirty="0"/>
              <a:t>The SGMA does not directly:</a:t>
            </a:r>
          </a:p>
          <a:p>
            <a:pPr lvl="1"/>
            <a:r>
              <a:rPr lang="en-US" dirty="0" smtClean="0"/>
              <a:t>address the need for data to be formatted consistently, respect privacy, and be stored and managed so </a:t>
            </a:r>
            <a:r>
              <a:rPr lang="en-US" dirty="0"/>
              <a:t>that they are easily accessible in a centralized location</a:t>
            </a:r>
            <a:endParaRPr lang="en-US" dirty="0" smtClean="0"/>
          </a:p>
          <a:p>
            <a:pPr lvl="1"/>
            <a:r>
              <a:rPr lang="en-US" dirty="0" smtClean="0"/>
              <a:t>address the need for comprehensive </a:t>
            </a:r>
            <a:r>
              <a:rPr lang="en-US" dirty="0"/>
              <a:t>basin </a:t>
            </a:r>
            <a:r>
              <a:rPr lang="en-US" dirty="0" smtClean="0"/>
              <a:t>studies</a:t>
            </a:r>
            <a:endParaRPr lang="en-US" dirty="0"/>
          </a:p>
          <a:p>
            <a:pPr lvl="1"/>
            <a:r>
              <a:rPr lang="en-US" dirty="0"/>
              <a:t>r</a:t>
            </a:r>
            <a:r>
              <a:rPr lang="en-US" dirty="0" smtClean="0"/>
              <a:t>equire the installation of monitoring wells</a:t>
            </a:r>
            <a:endParaRPr lang="en-US" dirty="0"/>
          </a:p>
          <a:p>
            <a:endParaRPr lang="en-US" dirty="0"/>
          </a:p>
        </p:txBody>
      </p:sp>
    </p:spTree>
    <p:extLst>
      <p:ext uri="{BB962C8B-B14F-4D97-AF65-F5344CB8AC3E}">
        <p14:creationId xmlns:p14="http://schemas.microsoft.com/office/powerpoint/2010/main" val="7553838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Management</a:t>
            </a:r>
            <a:endParaRPr lang="en-US" dirty="0"/>
          </a:p>
        </p:txBody>
      </p:sp>
      <p:sp>
        <p:nvSpPr>
          <p:cNvPr id="3" name="Content Placeholder 2"/>
          <p:cNvSpPr>
            <a:spLocks noGrp="1"/>
          </p:cNvSpPr>
          <p:nvPr>
            <p:ph idx="1"/>
          </p:nvPr>
        </p:nvSpPr>
        <p:spPr/>
        <p:txBody>
          <a:bodyPr>
            <a:normAutofit/>
          </a:bodyPr>
          <a:lstStyle/>
          <a:p>
            <a:r>
              <a:rPr lang="en-US" sz="2400" b="1" dirty="0"/>
              <a:t>The SGMA does</a:t>
            </a:r>
            <a:r>
              <a:rPr lang="en-US" sz="2400" b="1" dirty="0" smtClean="0"/>
              <a:t>: </a:t>
            </a:r>
          </a:p>
          <a:p>
            <a:pPr lvl="1"/>
            <a:r>
              <a:rPr lang="en-US" dirty="0" smtClean="0"/>
              <a:t>establish a framework for sustainable groundwater management in California </a:t>
            </a:r>
            <a:r>
              <a:rPr lang="en-US" b="1" dirty="0" smtClean="0"/>
              <a:t> </a:t>
            </a:r>
          </a:p>
          <a:p>
            <a:r>
              <a:rPr lang="en-US" sz="2400" b="1" dirty="0"/>
              <a:t>The SGMA </a:t>
            </a:r>
            <a:r>
              <a:rPr lang="en-US" sz="2400" b="1" dirty="0" smtClean="0"/>
              <a:t>does not:</a:t>
            </a:r>
            <a:endParaRPr lang="en-US" sz="2400" b="1" dirty="0"/>
          </a:p>
          <a:p>
            <a:pPr lvl="1"/>
            <a:r>
              <a:rPr lang="en-US" dirty="0"/>
              <a:t>s</a:t>
            </a:r>
            <a:r>
              <a:rPr lang="en-US" dirty="0" smtClean="0"/>
              <a:t>tipulate that wet year groundwater </a:t>
            </a:r>
            <a:r>
              <a:rPr lang="en-US" dirty="0"/>
              <a:t>storage </a:t>
            </a:r>
            <a:r>
              <a:rPr lang="en-US" dirty="0" smtClean="0"/>
              <a:t>be maximized</a:t>
            </a:r>
            <a:endParaRPr lang="en-US" dirty="0"/>
          </a:p>
          <a:p>
            <a:pPr lvl="1"/>
            <a:r>
              <a:rPr lang="en-US" dirty="0" smtClean="0"/>
              <a:t>identify recharge </a:t>
            </a:r>
            <a:r>
              <a:rPr lang="en-US" dirty="0"/>
              <a:t>projects and “new sources of </a:t>
            </a:r>
            <a:r>
              <a:rPr lang="en-US" dirty="0" smtClean="0"/>
              <a:t>water”</a:t>
            </a:r>
          </a:p>
          <a:p>
            <a:pPr lvl="1"/>
            <a:r>
              <a:rPr lang="en-US" dirty="0" smtClean="0"/>
              <a:t>require implementation of surface </a:t>
            </a:r>
            <a:r>
              <a:rPr lang="en-US" dirty="0"/>
              <a:t>water management strategies </a:t>
            </a:r>
            <a:r>
              <a:rPr lang="en-US" dirty="0" smtClean="0"/>
              <a:t>to </a:t>
            </a:r>
            <a:r>
              <a:rPr lang="en-US" dirty="0"/>
              <a:t>reduce demand on </a:t>
            </a:r>
            <a:r>
              <a:rPr lang="en-US" dirty="0" smtClean="0"/>
              <a:t>groundwater</a:t>
            </a:r>
            <a:endParaRPr lang="en-US" dirty="0"/>
          </a:p>
          <a:p>
            <a:pPr lvl="1"/>
            <a:r>
              <a:rPr lang="en-US" dirty="0" smtClean="0"/>
              <a:t>establish short- </a:t>
            </a:r>
            <a:r>
              <a:rPr lang="en-US" dirty="0"/>
              <a:t>and long-term planning programs </a:t>
            </a:r>
            <a:r>
              <a:rPr lang="en-US" dirty="0" smtClean="0"/>
              <a:t>that allow </a:t>
            </a:r>
            <a:r>
              <a:rPr lang="en-US" dirty="0"/>
              <a:t>agencies </a:t>
            </a:r>
            <a:r>
              <a:rPr lang="en-US" dirty="0" smtClean="0"/>
              <a:t>to be </a:t>
            </a:r>
            <a:r>
              <a:rPr lang="en-US" dirty="0"/>
              <a:t>poised to implement new ideas as they </a:t>
            </a:r>
            <a:r>
              <a:rPr lang="en-US" dirty="0" smtClean="0"/>
              <a:t>develop</a:t>
            </a:r>
            <a:endParaRPr lang="en-US" dirty="0"/>
          </a:p>
          <a:p>
            <a:pPr lvl="1"/>
            <a:r>
              <a:rPr lang="en-US" dirty="0" smtClean="0"/>
              <a:t>establish </a:t>
            </a:r>
            <a:r>
              <a:rPr lang="en-US" dirty="0"/>
              <a:t>rules for a streamlined basin adjudication </a:t>
            </a:r>
            <a:r>
              <a:rPr lang="en-US" dirty="0" smtClean="0"/>
              <a:t>process</a:t>
            </a:r>
            <a:endParaRPr lang="en-US" dirty="0"/>
          </a:p>
          <a:p>
            <a:endParaRPr lang="en-US" dirty="0"/>
          </a:p>
        </p:txBody>
      </p:sp>
    </p:spTree>
    <p:extLst>
      <p:ext uri="{BB962C8B-B14F-4D97-AF65-F5344CB8AC3E}">
        <p14:creationId xmlns:p14="http://schemas.microsoft.com/office/powerpoint/2010/main" val="18533986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Governance, Regulatory Oversight, and </a:t>
            </a:r>
            <a:r>
              <a:rPr lang="en-US" dirty="0" smtClean="0"/>
              <a:t>Enforcement</a:t>
            </a:r>
            <a:endParaRPr lang="en-US" dirty="0"/>
          </a:p>
        </p:txBody>
      </p:sp>
      <p:sp>
        <p:nvSpPr>
          <p:cNvPr id="3" name="Content Placeholder 2"/>
          <p:cNvSpPr>
            <a:spLocks noGrp="1"/>
          </p:cNvSpPr>
          <p:nvPr>
            <p:ph idx="1"/>
          </p:nvPr>
        </p:nvSpPr>
        <p:spPr/>
        <p:txBody>
          <a:bodyPr>
            <a:normAutofit fontScale="92500" lnSpcReduction="20000"/>
          </a:bodyPr>
          <a:lstStyle/>
          <a:p>
            <a:r>
              <a:rPr lang="en-US" sz="2000" b="1" dirty="0"/>
              <a:t>The SGMA does:</a:t>
            </a:r>
          </a:p>
          <a:p>
            <a:pPr lvl="1"/>
            <a:r>
              <a:rPr lang="en-US" dirty="0" smtClean="0"/>
              <a:t>establish a framework for the regulation of groundwater in California</a:t>
            </a:r>
          </a:p>
          <a:p>
            <a:pPr lvl="0"/>
            <a:r>
              <a:rPr lang="en-US" b="1" dirty="0" smtClean="0"/>
              <a:t>The SGMA does not:</a:t>
            </a:r>
          </a:p>
          <a:p>
            <a:pPr lvl="1"/>
            <a:r>
              <a:rPr lang="en-US" dirty="0" smtClean="0"/>
              <a:t>provide for safe </a:t>
            </a:r>
            <a:r>
              <a:rPr lang="en-US" dirty="0"/>
              <a:t>drinking water </a:t>
            </a:r>
            <a:r>
              <a:rPr lang="en-US" dirty="0" smtClean="0"/>
              <a:t>by investing in treatment </a:t>
            </a:r>
            <a:r>
              <a:rPr lang="en-US" dirty="0"/>
              <a:t>technologies and </a:t>
            </a:r>
            <a:r>
              <a:rPr lang="en-US" dirty="0" smtClean="0"/>
              <a:t>new wells, instead of creating new anti-degradation policies</a:t>
            </a:r>
          </a:p>
          <a:p>
            <a:pPr lvl="1"/>
            <a:r>
              <a:rPr lang="en-US" dirty="0" smtClean="0"/>
              <a:t>encourage the State to establish non-subsidized </a:t>
            </a:r>
            <a:r>
              <a:rPr lang="en-US" dirty="0"/>
              <a:t>water </a:t>
            </a:r>
            <a:r>
              <a:rPr lang="en-US" dirty="0" smtClean="0"/>
              <a:t>rates</a:t>
            </a:r>
            <a:endParaRPr lang="en-US" dirty="0"/>
          </a:p>
          <a:p>
            <a:pPr lvl="1"/>
            <a:r>
              <a:rPr lang="en-US" dirty="0" smtClean="0"/>
              <a:t>impose </a:t>
            </a:r>
            <a:r>
              <a:rPr lang="en-US" dirty="0"/>
              <a:t>tiered pricing as a means to curtail </a:t>
            </a:r>
            <a:r>
              <a:rPr lang="en-US" dirty="0" smtClean="0"/>
              <a:t>demand</a:t>
            </a:r>
            <a:endParaRPr lang="en-US" dirty="0"/>
          </a:p>
          <a:p>
            <a:pPr lvl="1"/>
            <a:r>
              <a:rPr lang="en-US" dirty="0" smtClean="0"/>
              <a:t>provide </a:t>
            </a:r>
            <a:r>
              <a:rPr lang="en-US" dirty="0"/>
              <a:t>flexibility on NEPA and CEQA regulations to </a:t>
            </a:r>
            <a:r>
              <a:rPr lang="en-US" dirty="0" smtClean="0"/>
              <a:t>expedite </a:t>
            </a:r>
            <a:r>
              <a:rPr lang="en-US" dirty="0"/>
              <a:t>approval of cross-boundary water transfers during </a:t>
            </a:r>
            <a:r>
              <a:rPr lang="en-US" dirty="0" smtClean="0"/>
              <a:t>drought</a:t>
            </a:r>
            <a:endParaRPr lang="en-US" dirty="0"/>
          </a:p>
          <a:p>
            <a:pPr lvl="1"/>
            <a:r>
              <a:rPr lang="en-US" dirty="0" smtClean="0"/>
              <a:t>establish groundwater </a:t>
            </a:r>
            <a:r>
              <a:rPr lang="en-US" dirty="0"/>
              <a:t>recharge </a:t>
            </a:r>
            <a:r>
              <a:rPr lang="en-US" dirty="0" smtClean="0"/>
              <a:t>as </a:t>
            </a:r>
            <a:r>
              <a:rPr lang="en-US" dirty="0"/>
              <a:t>a beneficial use </a:t>
            </a:r>
            <a:r>
              <a:rPr lang="en-US" dirty="0" smtClean="0"/>
              <a:t>to </a:t>
            </a:r>
            <a:r>
              <a:rPr lang="en-US" dirty="0"/>
              <a:t>avoid water rights vulnerabilities </a:t>
            </a:r>
            <a:r>
              <a:rPr lang="en-US" dirty="0" smtClean="0"/>
              <a:t>associated </a:t>
            </a:r>
            <a:r>
              <a:rPr lang="en-US" dirty="0"/>
              <a:t>with recharge </a:t>
            </a:r>
            <a:r>
              <a:rPr lang="en-US" dirty="0" smtClean="0"/>
              <a:t>projects</a:t>
            </a:r>
            <a:endParaRPr lang="en-US" dirty="0"/>
          </a:p>
          <a:p>
            <a:pPr lvl="1"/>
            <a:r>
              <a:rPr lang="en-US" dirty="0"/>
              <a:t>s</a:t>
            </a:r>
            <a:r>
              <a:rPr lang="en-US" dirty="0" smtClean="0"/>
              <a:t>et predefined </a:t>
            </a:r>
            <a:r>
              <a:rPr lang="en-US" dirty="0"/>
              <a:t>drought </a:t>
            </a:r>
            <a:r>
              <a:rPr lang="en-US" dirty="0" smtClean="0"/>
              <a:t>buffers for compliance </a:t>
            </a:r>
            <a:endParaRPr lang="en-US" dirty="0"/>
          </a:p>
          <a:p>
            <a:pPr lvl="1"/>
            <a:r>
              <a:rPr lang="en-US" dirty="0" smtClean="0"/>
              <a:t>allow </a:t>
            </a:r>
            <a:r>
              <a:rPr lang="en-US" dirty="0"/>
              <a:t>some level of groundwater degradation, but impose fees for </a:t>
            </a:r>
            <a:r>
              <a:rPr lang="en-US" dirty="0" smtClean="0"/>
              <a:t>it</a:t>
            </a:r>
            <a:endParaRPr lang="en-US" dirty="0"/>
          </a:p>
          <a:p>
            <a:pPr lvl="1"/>
            <a:r>
              <a:rPr lang="en-US" dirty="0" smtClean="0"/>
              <a:t>establish </a:t>
            </a:r>
            <a:r>
              <a:rPr lang="en-US" dirty="0"/>
              <a:t>‘soft’ thresholds with an understanding that those thresholds will become hard thresholds with time to </a:t>
            </a:r>
            <a:r>
              <a:rPr lang="en-US" dirty="0" smtClean="0"/>
              <a:t>comply</a:t>
            </a:r>
            <a:endParaRPr lang="en-US" dirty="0"/>
          </a:p>
          <a:p>
            <a:endParaRPr lang="en-US" dirty="0"/>
          </a:p>
        </p:txBody>
      </p:sp>
    </p:spTree>
    <p:extLst>
      <p:ext uri="{BB962C8B-B14F-4D97-AF65-F5344CB8AC3E}">
        <p14:creationId xmlns:p14="http://schemas.microsoft.com/office/powerpoint/2010/main" val="42677597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455742" cy="1143000"/>
          </a:xfrm>
        </p:spPr>
        <p:txBody>
          <a:bodyPr/>
          <a:lstStyle/>
          <a:p>
            <a:r>
              <a:rPr lang="en-US" dirty="0" smtClean="0"/>
              <a:t>Water Leaders: Diverse Affiliations</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graphicFrame>
        <p:nvGraphicFramePr>
          <p:cNvPr id="4" name="Chart 3"/>
          <p:cNvGraphicFramePr>
            <a:graphicFrameLocks/>
          </p:cNvGraphicFramePr>
          <p:nvPr>
            <p:extLst>
              <p:ext uri="{D42A27DB-BD31-4B8C-83A1-F6EECF244321}">
                <p14:modId xmlns:p14="http://schemas.microsoft.com/office/powerpoint/2010/main" val="3662551288"/>
              </p:ext>
            </p:extLst>
          </p:nvPr>
        </p:nvGraphicFramePr>
        <p:xfrm>
          <a:off x="457200" y="1494503"/>
          <a:ext cx="7221793" cy="52700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084347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 and Communication</a:t>
            </a:r>
            <a:endParaRPr lang="en-US" dirty="0"/>
          </a:p>
        </p:txBody>
      </p:sp>
      <p:sp>
        <p:nvSpPr>
          <p:cNvPr id="3" name="Content Placeholder 2"/>
          <p:cNvSpPr>
            <a:spLocks noGrp="1"/>
          </p:cNvSpPr>
          <p:nvPr>
            <p:ph idx="1"/>
          </p:nvPr>
        </p:nvSpPr>
        <p:spPr/>
        <p:txBody>
          <a:bodyPr>
            <a:normAutofit/>
          </a:bodyPr>
          <a:lstStyle/>
          <a:p>
            <a:r>
              <a:rPr lang="en-US" sz="2400" b="1" dirty="0"/>
              <a:t>The SGMA does: </a:t>
            </a:r>
            <a:endParaRPr lang="en-US" sz="2400" b="1" dirty="0" smtClean="0"/>
          </a:p>
          <a:p>
            <a:pPr lvl="1"/>
            <a:r>
              <a:rPr lang="en-US" sz="2400" dirty="0" smtClean="0"/>
              <a:t>require the development of Groundwater Sustainability Plans, which will educate the parties involved</a:t>
            </a:r>
            <a:endParaRPr lang="en-US" sz="2400" dirty="0"/>
          </a:p>
          <a:p>
            <a:r>
              <a:rPr lang="en-US" sz="2400" b="1" dirty="0"/>
              <a:t>The SGMA </a:t>
            </a:r>
            <a:r>
              <a:rPr lang="en-US" sz="2400" b="1" dirty="0" smtClean="0"/>
              <a:t>does not directly: </a:t>
            </a:r>
            <a:endParaRPr lang="en-US" sz="2400" b="1" dirty="0"/>
          </a:p>
          <a:p>
            <a:pPr lvl="1"/>
            <a:r>
              <a:rPr lang="en-US" sz="2400" dirty="0"/>
              <a:t>f</a:t>
            </a:r>
            <a:r>
              <a:rPr lang="en-US" sz="2400" dirty="0" smtClean="0"/>
              <a:t>und </a:t>
            </a:r>
            <a:r>
              <a:rPr lang="en-US" sz="2400" dirty="0"/>
              <a:t>community outreach and </a:t>
            </a:r>
            <a:r>
              <a:rPr lang="en-US" sz="2400" dirty="0" smtClean="0"/>
              <a:t>education</a:t>
            </a:r>
            <a:endParaRPr lang="en-US" sz="2400" dirty="0"/>
          </a:p>
          <a:p>
            <a:pPr lvl="1"/>
            <a:r>
              <a:rPr lang="en-US" sz="2400" dirty="0" smtClean="0"/>
              <a:t>address fragmentation </a:t>
            </a:r>
            <a:r>
              <a:rPr lang="en-US" sz="2400" dirty="0"/>
              <a:t>of water users across a groundwater </a:t>
            </a:r>
            <a:r>
              <a:rPr lang="en-US" sz="2400" dirty="0" smtClean="0"/>
              <a:t>basin</a:t>
            </a:r>
            <a:endParaRPr lang="en-US" sz="2400" dirty="0"/>
          </a:p>
          <a:p>
            <a:endParaRPr lang="en-US" sz="2400" dirty="0"/>
          </a:p>
        </p:txBody>
      </p:sp>
    </p:spTree>
    <p:extLst>
      <p:ext uri="{BB962C8B-B14F-4D97-AF65-F5344CB8AC3E}">
        <p14:creationId xmlns:p14="http://schemas.microsoft.com/office/powerpoint/2010/main" val="38639954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cap="none" dirty="0" smtClean="0"/>
              <a:t>Opportunities and Challenges with </a:t>
            </a:r>
            <a:r>
              <a:rPr lang="en-US" cap="none" smtClean="0"/>
              <a:t>Implementation </a:t>
            </a:r>
            <a:endParaRPr lang="en-US" cap="none" dirty="0"/>
          </a:p>
        </p:txBody>
      </p:sp>
      <p:sp>
        <p:nvSpPr>
          <p:cNvPr id="5" name="Text Placeholder 4"/>
          <p:cNvSpPr>
            <a:spLocks noGrp="1"/>
          </p:cNvSpPr>
          <p:nvPr>
            <p:ph type="body" idx="1"/>
          </p:nvPr>
        </p:nvSpPr>
        <p:spPr>
          <a:xfrm>
            <a:off x="1440382" y="2006825"/>
            <a:ext cx="4547724" cy="2588861"/>
          </a:xfrm>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382" y="2249586"/>
            <a:ext cx="4547724" cy="234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80066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Management Act Implementation</a:t>
            </a:r>
            <a:endParaRPr lang="en-US" dirty="0"/>
          </a:p>
        </p:txBody>
      </p:sp>
      <p:sp>
        <p:nvSpPr>
          <p:cNvPr id="5" name="Text Placeholder 4"/>
          <p:cNvSpPr>
            <a:spLocks noGrp="1"/>
          </p:cNvSpPr>
          <p:nvPr>
            <p:ph type="body" idx="1"/>
          </p:nvPr>
        </p:nvSpPr>
        <p:spPr/>
        <p:txBody>
          <a:bodyPr/>
          <a:lstStyle/>
          <a:p>
            <a:endParaRPr lang="en-US" sz="2800" dirty="0" smtClean="0"/>
          </a:p>
          <a:p>
            <a:endParaRPr lang="en-US" sz="2800" dirty="0"/>
          </a:p>
          <a:p>
            <a:r>
              <a:rPr lang="en-US" sz="2800" dirty="0" smtClean="0"/>
              <a:t>Short-Term Issues</a:t>
            </a:r>
            <a:endParaRPr lang="en-US" sz="2800" dirty="0"/>
          </a:p>
        </p:txBody>
      </p:sp>
      <p:sp>
        <p:nvSpPr>
          <p:cNvPr id="6" name="Content Placeholder 5"/>
          <p:cNvSpPr>
            <a:spLocks noGrp="1"/>
          </p:cNvSpPr>
          <p:nvPr>
            <p:ph sz="half" idx="2"/>
          </p:nvPr>
        </p:nvSpPr>
        <p:spPr/>
        <p:txBody>
          <a:bodyPr/>
          <a:lstStyle/>
          <a:p>
            <a:endParaRPr lang="en-US" dirty="0" smtClean="0"/>
          </a:p>
          <a:p>
            <a:r>
              <a:rPr lang="en-US" dirty="0" smtClean="0"/>
              <a:t>GSA formation</a:t>
            </a:r>
          </a:p>
          <a:p>
            <a:r>
              <a:rPr lang="en-US" dirty="0" smtClean="0"/>
              <a:t>Stakeholder outreach</a:t>
            </a:r>
          </a:p>
          <a:p>
            <a:r>
              <a:rPr lang="en-US" dirty="0" smtClean="0"/>
              <a:t>Regional coordination</a:t>
            </a:r>
          </a:p>
          <a:p>
            <a:r>
              <a:rPr lang="en-US" dirty="0" smtClean="0"/>
              <a:t>Defining sustainability</a:t>
            </a:r>
          </a:p>
          <a:p>
            <a:r>
              <a:rPr lang="en-US" dirty="0" err="1" smtClean="0"/>
              <a:t>GSP</a:t>
            </a:r>
            <a:r>
              <a:rPr lang="en-US" dirty="0" smtClean="0"/>
              <a:t> development</a:t>
            </a:r>
            <a:endParaRPr lang="en-US" dirty="0"/>
          </a:p>
        </p:txBody>
      </p:sp>
      <p:sp>
        <p:nvSpPr>
          <p:cNvPr id="7" name="Text Placeholder 6"/>
          <p:cNvSpPr>
            <a:spLocks noGrp="1"/>
          </p:cNvSpPr>
          <p:nvPr>
            <p:ph type="body" sz="quarter" idx="3"/>
          </p:nvPr>
        </p:nvSpPr>
        <p:spPr/>
        <p:txBody>
          <a:bodyPr/>
          <a:lstStyle/>
          <a:p>
            <a:r>
              <a:rPr lang="en-US" sz="2800" dirty="0" smtClean="0"/>
              <a:t>Long-Term Issues</a:t>
            </a:r>
            <a:endParaRPr lang="en-US" sz="2800" dirty="0"/>
          </a:p>
        </p:txBody>
      </p:sp>
      <p:sp>
        <p:nvSpPr>
          <p:cNvPr id="8" name="Content Placeholder 7"/>
          <p:cNvSpPr>
            <a:spLocks noGrp="1"/>
          </p:cNvSpPr>
          <p:nvPr>
            <p:ph sz="quarter" idx="4"/>
          </p:nvPr>
        </p:nvSpPr>
        <p:spPr/>
        <p:txBody>
          <a:bodyPr/>
          <a:lstStyle/>
          <a:p>
            <a:endParaRPr lang="en-US" dirty="0" smtClean="0"/>
          </a:p>
          <a:p>
            <a:r>
              <a:rPr lang="en-US" dirty="0" smtClean="0"/>
              <a:t>Enforcement powers &amp; water rights</a:t>
            </a:r>
          </a:p>
          <a:p>
            <a:r>
              <a:rPr lang="en-US" dirty="0" smtClean="0"/>
              <a:t>Funding</a:t>
            </a:r>
          </a:p>
          <a:p>
            <a:r>
              <a:rPr lang="en-US" dirty="0" smtClean="0"/>
              <a:t>Achieving sustainability</a:t>
            </a:r>
          </a:p>
          <a:p>
            <a:r>
              <a:rPr lang="en-US" dirty="0" smtClean="0"/>
              <a:t>Drought response</a:t>
            </a:r>
          </a:p>
        </p:txBody>
      </p:sp>
    </p:spTree>
    <p:extLst>
      <p:ext uri="{BB962C8B-B14F-4D97-AF65-F5344CB8AC3E}">
        <p14:creationId xmlns:p14="http://schemas.microsoft.com/office/powerpoint/2010/main" val="27975680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Potential future actions</a:t>
            </a:r>
            <a:endParaRPr lang="en-US" dirty="0"/>
          </a:p>
        </p:txBody>
      </p:sp>
      <p:sp>
        <p:nvSpPr>
          <p:cNvPr id="8" name="Text Placeholder 7"/>
          <p:cNvSpPr>
            <a:spLocks noGrp="1"/>
          </p:cNvSpPr>
          <p:nvPr>
            <p:ph type="body" idx="1"/>
          </p:nvPr>
        </p:nvSpPr>
        <p:spPr>
          <a:xfrm>
            <a:off x="722313" y="1229989"/>
            <a:ext cx="6135687" cy="3890651"/>
          </a:xfrm>
        </p:spPr>
        <p:txBody>
          <a:bodyPr/>
          <a:lstStyle/>
          <a:p>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573" y="1485819"/>
            <a:ext cx="5211566" cy="3385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313" y="1479791"/>
            <a:ext cx="5354637" cy="3569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70546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Clean-up Bills</a:t>
            </a:r>
            <a:endParaRPr lang="en-US" dirty="0"/>
          </a:p>
        </p:txBody>
      </p:sp>
      <p:sp>
        <p:nvSpPr>
          <p:cNvPr id="3" name="Content Placeholder 2"/>
          <p:cNvSpPr>
            <a:spLocks noGrp="1"/>
          </p:cNvSpPr>
          <p:nvPr>
            <p:ph idx="1"/>
          </p:nvPr>
        </p:nvSpPr>
        <p:spPr/>
        <p:txBody>
          <a:bodyPr>
            <a:normAutofit/>
          </a:bodyPr>
          <a:lstStyle/>
          <a:p>
            <a:pPr marL="514350" lvl="2" indent="-514350">
              <a:buFont typeface="+mj-lt"/>
              <a:buAutoNum type="arabicPeriod"/>
            </a:pPr>
            <a:r>
              <a:rPr lang="en-US" sz="3200" dirty="0"/>
              <a:t>Expedited and streamlined adjudication process</a:t>
            </a:r>
          </a:p>
          <a:p>
            <a:pPr marL="514350" lvl="2" indent="-514350">
              <a:buFont typeface="+mj-lt"/>
              <a:buAutoNum type="arabicPeriod"/>
            </a:pPr>
            <a:r>
              <a:rPr lang="en-US" sz="3200" dirty="0"/>
              <a:t>Refine public access to data</a:t>
            </a:r>
          </a:p>
          <a:p>
            <a:pPr marL="514350" lvl="2" indent="-514350">
              <a:buFont typeface="+mj-lt"/>
              <a:buAutoNum type="arabicPeriod"/>
            </a:pPr>
            <a:r>
              <a:rPr lang="en-US" sz="3200" dirty="0" smtClean="0"/>
              <a:t>Refinements </a:t>
            </a:r>
            <a:r>
              <a:rPr lang="en-US" sz="3200" dirty="0"/>
              <a:t>on functional equivalency </a:t>
            </a:r>
            <a:r>
              <a:rPr lang="en-US" sz="3200" dirty="0" smtClean="0"/>
              <a:t>definition</a:t>
            </a:r>
            <a:endParaRPr lang="en-US" sz="3200" dirty="0"/>
          </a:p>
          <a:p>
            <a:endParaRPr lang="en-US" dirty="0"/>
          </a:p>
        </p:txBody>
      </p:sp>
    </p:spTree>
    <p:extLst>
      <p:ext uri="{BB962C8B-B14F-4D97-AF65-F5344CB8AC3E}">
        <p14:creationId xmlns:p14="http://schemas.microsoft.com/office/powerpoint/2010/main" val="26192329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Potential Future Actions</a:t>
            </a:r>
            <a:endParaRPr lang="en-US" dirty="0"/>
          </a:p>
        </p:txBody>
      </p:sp>
      <p:sp>
        <p:nvSpPr>
          <p:cNvPr id="3" name="Content Placeholder 2"/>
          <p:cNvSpPr>
            <a:spLocks noGrp="1"/>
          </p:cNvSpPr>
          <p:nvPr>
            <p:ph idx="1"/>
          </p:nvPr>
        </p:nvSpPr>
        <p:spPr/>
        <p:txBody>
          <a:bodyPr>
            <a:normAutofit/>
          </a:bodyPr>
          <a:lstStyle/>
          <a:p>
            <a:r>
              <a:rPr lang="en-US" sz="2800" b="1" dirty="0" smtClean="0"/>
              <a:t>Collaboration and Coordination</a:t>
            </a:r>
          </a:p>
          <a:p>
            <a:pPr marL="114300" indent="0">
              <a:buNone/>
            </a:pPr>
            <a:r>
              <a:rPr lang="en-US" sz="2600" dirty="0"/>
              <a:t>	</a:t>
            </a:r>
            <a:r>
              <a:rPr lang="en-US" sz="2600" dirty="0" smtClean="0"/>
              <a:t>- in designating GSA(s)</a:t>
            </a:r>
          </a:p>
          <a:p>
            <a:pPr marL="114300" indent="0">
              <a:buNone/>
            </a:pPr>
            <a:r>
              <a:rPr lang="en-US" sz="2600" dirty="0"/>
              <a:t>	</a:t>
            </a:r>
            <a:r>
              <a:rPr lang="en-US" sz="2600" dirty="0" smtClean="0"/>
              <a:t>- in developing </a:t>
            </a:r>
            <a:r>
              <a:rPr lang="en-US" sz="2600" dirty="0" err="1" smtClean="0"/>
              <a:t>GSP</a:t>
            </a:r>
            <a:r>
              <a:rPr lang="en-US" sz="2600" dirty="0" smtClean="0"/>
              <a:t>(s)</a:t>
            </a:r>
          </a:p>
          <a:p>
            <a:r>
              <a:rPr lang="en-US" sz="2800" b="1" dirty="0" smtClean="0"/>
              <a:t>Facilitating Conjunctive Use</a:t>
            </a:r>
          </a:p>
          <a:p>
            <a:pPr marL="411480" lvl="1" indent="0">
              <a:buNone/>
            </a:pPr>
            <a:r>
              <a:rPr lang="en-US" sz="2600" b="1" dirty="0"/>
              <a:t>	</a:t>
            </a:r>
            <a:r>
              <a:rPr lang="en-US" sz="2600" dirty="0" smtClean="0"/>
              <a:t>- providing rules and guidance</a:t>
            </a:r>
          </a:p>
          <a:p>
            <a:pPr marL="411480" lvl="1" indent="0">
              <a:buNone/>
            </a:pPr>
            <a:r>
              <a:rPr lang="en-US" sz="2600" dirty="0"/>
              <a:t>	</a:t>
            </a:r>
            <a:r>
              <a:rPr lang="en-US" sz="2600" dirty="0" smtClean="0"/>
              <a:t>- increasing flexibility in water use</a:t>
            </a:r>
          </a:p>
          <a:p>
            <a:pPr marL="342900" lvl="1">
              <a:buClr>
                <a:schemeClr val="accent1"/>
              </a:buClr>
            </a:pPr>
            <a:r>
              <a:rPr lang="en-US" sz="2800" b="1" dirty="0"/>
              <a:t>Planning for </a:t>
            </a:r>
            <a:r>
              <a:rPr lang="en-US" sz="2800" b="1" dirty="0" smtClean="0"/>
              <a:t>Climate </a:t>
            </a:r>
            <a:r>
              <a:rPr lang="en-US" sz="2800" b="1" dirty="0"/>
              <a:t>Change and </a:t>
            </a:r>
            <a:r>
              <a:rPr lang="en-US" sz="2800" b="1" dirty="0" smtClean="0"/>
              <a:t>Droughts</a:t>
            </a:r>
          </a:p>
          <a:p>
            <a:pPr marL="754380" lvl="3" indent="0">
              <a:buClr>
                <a:schemeClr val="accent1"/>
              </a:buClr>
              <a:buNone/>
            </a:pPr>
            <a:r>
              <a:rPr lang="en-US" sz="2600" dirty="0" smtClean="0"/>
              <a:t>	- anticipating hydrologic changes</a:t>
            </a:r>
          </a:p>
          <a:p>
            <a:pPr marL="754380" lvl="3" indent="0">
              <a:buClr>
                <a:schemeClr val="accent1"/>
              </a:buClr>
              <a:buNone/>
            </a:pPr>
            <a:r>
              <a:rPr lang="en-US" sz="2600" dirty="0" smtClean="0"/>
              <a:t>  	- planning for prolonged droughts</a:t>
            </a:r>
            <a:endParaRPr lang="en-US" sz="2600" dirty="0"/>
          </a:p>
        </p:txBody>
      </p:sp>
    </p:spTree>
    <p:extLst>
      <p:ext uri="{BB962C8B-B14F-4D97-AF65-F5344CB8AC3E}">
        <p14:creationId xmlns:p14="http://schemas.microsoft.com/office/powerpoint/2010/main" val="31485981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pPr algn="ctr"/>
            <a:r>
              <a:rPr lang="en-US" dirty="0" smtClean="0"/>
              <a:t>THANK YOU</a:t>
            </a:r>
            <a:endParaRPr lang="en-US" dirty="0"/>
          </a:p>
        </p:txBody>
      </p:sp>
      <p:sp>
        <p:nvSpPr>
          <p:cNvPr id="14" name="Content Placeholder 13"/>
          <p:cNvSpPr>
            <a:spLocks noGrp="1"/>
          </p:cNvSpPr>
          <p:nvPr>
            <p:ph idx="1"/>
          </p:nvPr>
        </p:nvSpPr>
        <p:spPr/>
        <p:txBody>
          <a:bodyPr>
            <a:normAutofit/>
          </a:bodyPr>
          <a:lstStyle/>
          <a:p>
            <a:pPr marL="114300" indent="0">
              <a:buNone/>
            </a:pPr>
            <a:endParaRPr lang="en-US" sz="4400" dirty="0"/>
          </a:p>
          <a:p>
            <a:pPr marL="114300" indent="0">
              <a:buNone/>
            </a:pPr>
            <a:endParaRPr lang="en-US" sz="4400" dirty="0" smtClean="0"/>
          </a:p>
          <a:p>
            <a:pPr marL="114300" indent="0" algn="ctr">
              <a:buNone/>
            </a:pPr>
            <a:r>
              <a:rPr lang="en-US" sz="4400" dirty="0" smtClean="0"/>
              <a:t>Questions or Comments?</a:t>
            </a:r>
            <a:endParaRPr lang="en-US" sz="4400" dirty="0"/>
          </a:p>
        </p:txBody>
      </p:sp>
    </p:spTree>
    <p:extLst>
      <p:ext uri="{BB962C8B-B14F-4D97-AF65-F5344CB8AC3E}">
        <p14:creationId xmlns:p14="http://schemas.microsoft.com/office/powerpoint/2010/main" val="32410529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38" y="274638"/>
            <a:ext cx="8032955" cy="1143000"/>
          </a:xfrm>
        </p:spPr>
        <p:txBody>
          <a:bodyPr/>
          <a:lstStyle/>
          <a:p>
            <a:r>
              <a:rPr lang="en-US" dirty="0" smtClean="0"/>
              <a:t>Water Leaders: Broad Geographic Representation</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0645" y="1547034"/>
            <a:ext cx="4772171" cy="5310966"/>
          </a:xfrm>
        </p:spPr>
      </p:pic>
    </p:spTree>
    <p:extLst>
      <p:ext uri="{BB962C8B-B14F-4D97-AF65-F5344CB8AC3E}">
        <p14:creationId xmlns:p14="http://schemas.microsoft.com/office/powerpoint/2010/main" val="34601830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Leader Experience</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246" y="1013952"/>
            <a:ext cx="9144000" cy="5715000"/>
          </a:xfrm>
          <a:prstGeom prst="rect">
            <a:avLst/>
          </a:prstGeom>
        </p:spPr>
      </p:pic>
    </p:spTree>
    <p:extLst>
      <p:ext uri="{BB962C8B-B14F-4D97-AF65-F5344CB8AC3E}">
        <p14:creationId xmlns:p14="http://schemas.microsoft.com/office/powerpoint/2010/main" val="40475595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971044"/>
            <a:ext cx="7543800" cy="2872673"/>
          </a:xfrm>
        </p:spPr>
        <p:txBody>
          <a:bodyPr/>
          <a:lstStyle/>
          <a:p>
            <a:r>
              <a:rPr lang="en-US" sz="4000" b="1" dirty="0"/>
              <a:t>2014 Sustainable Groundwater Management Act: </a:t>
            </a:r>
            <a:br>
              <a:rPr lang="en-US" sz="4000" b="1" dirty="0"/>
            </a:br>
            <a:r>
              <a:rPr lang="en-US" sz="4000" dirty="0"/>
              <a:t>Opportunities and Challenges</a:t>
            </a:r>
          </a:p>
        </p:txBody>
      </p:sp>
      <p:sp>
        <p:nvSpPr>
          <p:cNvPr id="5" name="Subtitle 4"/>
          <p:cNvSpPr>
            <a:spLocks noGrp="1"/>
          </p:cNvSpPr>
          <p:nvPr>
            <p:ph type="subTitle" idx="1"/>
          </p:nvPr>
        </p:nvSpPr>
        <p:spPr/>
        <p:txBody>
          <a:bodyPr>
            <a:normAutofit/>
          </a:bodyPr>
          <a:lstStyle/>
          <a:p>
            <a:r>
              <a:rPr lang="en-US" sz="3600" dirty="0" smtClean="0"/>
              <a:t>The Water Leaders’ Report</a:t>
            </a:r>
            <a:endParaRPr lang="en-US" sz="3600" dirty="0"/>
          </a:p>
        </p:txBody>
      </p:sp>
    </p:spTree>
    <p:extLst>
      <p:ext uri="{BB962C8B-B14F-4D97-AF65-F5344CB8AC3E}">
        <p14:creationId xmlns:p14="http://schemas.microsoft.com/office/powerpoint/2010/main" val="35504473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Groundwater Conditions &amp; MANAGEMENT ISSUES</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877777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Groundwater Reliance &amp; Conditions</a:t>
            </a:r>
            <a:endParaRPr lang="en-US" sz="4000" dirty="0"/>
          </a:p>
        </p:txBody>
      </p:sp>
      <p:sp>
        <p:nvSpPr>
          <p:cNvPr id="5" name="Content Placeholder 4"/>
          <p:cNvSpPr>
            <a:spLocks noGrp="1"/>
          </p:cNvSpPr>
          <p:nvPr>
            <p:ph idx="1"/>
          </p:nvPr>
        </p:nvSpPr>
        <p:spPr/>
        <p:txBody>
          <a:bodyPr/>
          <a:lstStyle/>
          <a:p>
            <a:r>
              <a:rPr lang="en-US" dirty="0" smtClean="0"/>
              <a:t>State Water Supply: ~40% in average year; ~60% in drought</a:t>
            </a:r>
          </a:p>
          <a:p>
            <a:r>
              <a:rPr lang="en-US" dirty="0" smtClean="0"/>
              <a:t>Drinking Water: 40-50% of Californians partially dependent, some regions completely dependent</a:t>
            </a:r>
          </a:p>
          <a:p>
            <a:r>
              <a:rPr lang="en-US" dirty="0" smtClean="0"/>
              <a:t>Declining Levels: 100 feet below historical lows in some regions</a:t>
            </a:r>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875" y="3495760"/>
            <a:ext cx="7523163" cy="2905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567074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101ad8bdec32ca172674a65146329f078114f99"/>
  <p:tag name="ISPRING_RESOURCE_PATHS_HASH_2" val="6ec2a2b55e445c31be44305e29f0ef34215f8eba"/>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1192</TotalTime>
  <Words>2310</Words>
  <Application>Microsoft Office PowerPoint</Application>
  <PresentationFormat>On-screen Show (4:3)</PresentationFormat>
  <Paragraphs>358</Paragraphs>
  <Slides>46</Slides>
  <Notes>21</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Adjacency</vt:lpstr>
      <vt:lpstr>Water Leaders Class Presentation 2014 </vt:lpstr>
      <vt:lpstr>The Water  Leaders' Experience</vt:lpstr>
      <vt:lpstr>Water Leaders &amp; Mentors</vt:lpstr>
      <vt:lpstr>Water Leaders: Diverse Affiliations</vt:lpstr>
      <vt:lpstr>Water Leaders: Broad Geographic Representation</vt:lpstr>
      <vt:lpstr>Water Leader Experience</vt:lpstr>
      <vt:lpstr>2014 Sustainable Groundwater Management Act:  Opportunities and Challenges</vt:lpstr>
      <vt:lpstr>Groundwater Conditions &amp; MANAGEMENT ISSUES</vt:lpstr>
      <vt:lpstr>Groundwater Reliance &amp; Conditions</vt:lpstr>
      <vt:lpstr>Overdraft &amp; Subsidence</vt:lpstr>
      <vt:lpstr>Salinity Intrusion &amp; Contamination</vt:lpstr>
      <vt:lpstr>Barriers to effective groundwater management</vt:lpstr>
      <vt:lpstr>Barriers to Effective Groundwater Management (Pre-2014)</vt:lpstr>
      <vt:lpstr>Barriers to Effective Groundwater Management (Pre-2014)</vt:lpstr>
      <vt:lpstr>Barriers to Effective Groundwater Management (Pre-2014)</vt:lpstr>
      <vt:lpstr>Barriers to Effective Groundwater Management (Pre-2014)</vt:lpstr>
      <vt:lpstr>Barriers to Effective Groundwater Management (Pre-2014)</vt:lpstr>
      <vt:lpstr>Barriers to Effective Groundwater Management (Pre-2014)</vt:lpstr>
      <vt:lpstr>Barriers to Effective Groundwater Management (Pre-2014)</vt:lpstr>
      <vt:lpstr>Overcoming Management barriers:  Basin examples</vt:lpstr>
      <vt:lpstr>What Makes Groundwater Management Effective at the Basin Level?</vt:lpstr>
      <vt:lpstr>Overcoming Barriers: Santa Clara Valley Water District</vt:lpstr>
      <vt:lpstr>Overcoming Barriers: Main San Gabriel Basin</vt:lpstr>
      <vt:lpstr>Overcoming Barriers: The Importance of Monitoring Data</vt:lpstr>
      <vt:lpstr>2014 Sustainable Groundwater Management Act</vt:lpstr>
      <vt:lpstr>PowerPoint Presentation</vt:lpstr>
      <vt:lpstr>PowerPoint Presentation</vt:lpstr>
      <vt:lpstr>PowerPoint Presentation</vt:lpstr>
      <vt:lpstr>Key Elements of Legislation</vt:lpstr>
      <vt:lpstr> New GSA Compliance Tools  (Discretionary)  </vt:lpstr>
      <vt:lpstr>State Role - DWR </vt:lpstr>
      <vt:lpstr>State Role - SWRCB</vt:lpstr>
      <vt:lpstr>Evaluation of THE MANAGEMENT Act</vt:lpstr>
      <vt:lpstr>Evaluation of Responsiveness to Mentor-identified Issues</vt:lpstr>
      <vt:lpstr>PowerPoint Presentation</vt:lpstr>
      <vt:lpstr>Funding</vt:lpstr>
      <vt:lpstr> Data Management and Accessibility  </vt:lpstr>
      <vt:lpstr>Water Management</vt:lpstr>
      <vt:lpstr>Governance, Regulatory Oversight, and Enforcement</vt:lpstr>
      <vt:lpstr>Education and Communication</vt:lpstr>
      <vt:lpstr>Opportunities and Challenges with Implementation </vt:lpstr>
      <vt:lpstr>Management Act Implementation</vt:lpstr>
      <vt:lpstr>Potential future actions</vt:lpstr>
      <vt:lpstr>Potential Clean-up Bills</vt:lpstr>
      <vt:lpstr>Other Potential Future Actions</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Holly Canada</dc:creator>
  <cp:lastModifiedBy>Jean Nordmann</cp:lastModifiedBy>
  <cp:revision>94</cp:revision>
  <dcterms:created xsi:type="dcterms:W3CDTF">2014-11-05T03:57:02Z</dcterms:created>
  <dcterms:modified xsi:type="dcterms:W3CDTF">2014-11-26T00:46:36Z</dcterms:modified>
</cp:coreProperties>
</file>